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82" r:id="rId4"/>
  </p:sldMasterIdLst>
  <p:notesMasterIdLst>
    <p:notesMasterId r:id="rId24"/>
  </p:notesMasterIdLst>
  <p:sldIdLst>
    <p:sldId id="257" r:id="rId5"/>
    <p:sldId id="265" r:id="rId6"/>
    <p:sldId id="263" r:id="rId7"/>
    <p:sldId id="266" r:id="rId8"/>
    <p:sldId id="267" r:id="rId9"/>
    <p:sldId id="268" r:id="rId10"/>
    <p:sldId id="272" r:id="rId11"/>
    <p:sldId id="269" r:id="rId12"/>
    <p:sldId id="270" r:id="rId13"/>
    <p:sldId id="271" r:id="rId14"/>
    <p:sldId id="277" r:id="rId15"/>
    <p:sldId id="262" r:id="rId16"/>
    <p:sldId id="258" r:id="rId17"/>
    <p:sldId id="259" r:id="rId18"/>
    <p:sldId id="260" r:id="rId19"/>
    <p:sldId id="261" r:id="rId20"/>
    <p:sldId id="274" r:id="rId21"/>
    <p:sldId id="275" r:id="rId22"/>
    <p:sldId id="276" r:id="rId23"/>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7E9"/>
    <a:srgbClr val="041E42"/>
    <a:srgbClr val="A89968"/>
    <a:srgbClr val="004C9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9134"/>
    <p:restoredTop sz="77075"/>
  </p:normalViewPr>
  <p:slideViewPr>
    <p:cSldViewPr snapToGrid="0" snapToObjects="1">
      <p:cViewPr varScale="1">
        <p:scale>
          <a:sx n="85" d="100"/>
          <a:sy n="85" d="100"/>
        </p:scale>
        <p:origin x="2166" y="11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viewProps" Target="viewProp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notesMaster" Target="notesMasters/notesMaster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5453A3F-ED18-4D4A-B614-32D88660A541}" type="datetimeFigureOut">
              <a:rPr lang="en-US" smtClean="0"/>
              <a:t>8/24/2023</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BCC9217-751C-F24C-995C-0EB379021F27}" type="slidenum">
              <a:rPr lang="en-US" smtClean="0"/>
              <a:t>‹#›</a:t>
            </a:fld>
            <a:endParaRPr lang="en-US"/>
          </a:p>
        </p:txBody>
      </p:sp>
    </p:spTree>
    <p:extLst>
      <p:ext uri="{BB962C8B-B14F-4D97-AF65-F5344CB8AC3E}">
        <p14:creationId xmlns:p14="http://schemas.microsoft.com/office/powerpoint/2010/main" val="339843688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Managing Difficult Students and Student Challenges as a GTA: </a:t>
            </a:r>
          </a:p>
          <a:p>
            <a:endParaRPr lang="en-US" dirty="0"/>
          </a:p>
          <a:p>
            <a:r>
              <a:rPr lang="en-US" dirty="0"/>
              <a:t>Now that you are a GTA here at UA, you will likely find yourself working closely with undergraduate students on campus. We have a wonderful, diverse student body here at Akron and students are often looking to their instructors and teaching assistants for guidance, support, and membership during their time here Akron. Unfortunately, sometimes students will have a difficulty in their courses, a disagreement with their instructor or TA, or personal and academic problems that get in the way of them being successful in their courses. This short video will provide some case studies that you can use to think about and consider how to respond appropriately when faced with a student issue as a GTA. </a:t>
            </a:r>
          </a:p>
        </p:txBody>
      </p:sp>
      <p:sp>
        <p:nvSpPr>
          <p:cNvPr id="4" name="Slide Number Placeholder 3"/>
          <p:cNvSpPr>
            <a:spLocks noGrp="1"/>
          </p:cNvSpPr>
          <p:nvPr>
            <p:ph type="sldNum" sz="quarter" idx="5"/>
          </p:nvPr>
        </p:nvSpPr>
        <p:spPr/>
        <p:txBody>
          <a:bodyPr/>
          <a:lstStyle/>
          <a:p>
            <a:fld id="{FBCC9217-751C-F24C-995C-0EB379021F27}" type="slidenum">
              <a:rPr lang="en-US" smtClean="0"/>
              <a:t>1</a:t>
            </a:fld>
            <a:endParaRPr lang="en-US"/>
          </a:p>
        </p:txBody>
      </p:sp>
    </p:spTree>
    <p:extLst>
      <p:ext uri="{BB962C8B-B14F-4D97-AF65-F5344CB8AC3E}">
        <p14:creationId xmlns:p14="http://schemas.microsoft.com/office/powerpoint/2010/main" val="51744036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BCC9217-751C-F24C-995C-0EB379021F27}" type="slidenum">
              <a:rPr lang="en-US" smtClean="0"/>
              <a:t>4</a:t>
            </a:fld>
            <a:endParaRPr lang="en-US"/>
          </a:p>
        </p:txBody>
      </p:sp>
    </p:spTree>
    <p:extLst>
      <p:ext uri="{BB962C8B-B14F-4D97-AF65-F5344CB8AC3E}">
        <p14:creationId xmlns:p14="http://schemas.microsoft.com/office/powerpoint/2010/main" val="235033075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Let’s start with the first case study – Melissa. In this case study, imagine that you are a teaching assistant in a college writing course. You have noticed that a once engaged student, Melissa, has started to become very quiet and reserved in class. She does not raise her hand any more and does not seem to participate much in group discussions, which is different from how she was acting just a few weeks ago. Now you come to grade the reflection activity on Brightspace and see that Melissa has left the following comment with here submission: </a:t>
            </a:r>
          </a:p>
          <a:p>
            <a:r>
              <a:rPr lang="en-US" dirty="0"/>
              <a:t>I am really struggling with finding the motivation to write this reflection entry this week. I honestly feel like I have nothing to say and I am not really sure if I want to even stay in school. </a:t>
            </a:r>
          </a:p>
          <a:p>
            <a:endParaRPr lang="en-US" dirty="0"/>
          </a:p>
          <a:p>
            <a:r>
              <a:rPr lang="en-US" dirty="0"/>
              <a:t>As a GTA, you may be wondering, “What should I do?” </a:t>
            </a:r>
          </a:p>
          <a:p>
            <a:endParaRPr lang="en-US" dirty="0"/>
          </a:p>
          <a:p>
            <a:r>
              <a:rPr lang="en-US" dirty="0"/>
              <a:t>Here are some tips you can use to help Melissa. First, acknowledge Melissa’s concerns, especially that many students struggle to stay motivated throughout the semester. Do not accuse her of slacking off, but instead try to understand what underlying issues may be contributing to these challenges. For example, maybe she is working a lot of hours to pay for school or maybe she is dealing with depression. Next, consider referring her to </a:t>
            </a:r>
            <a:r>
              <a:rPr lang="en-US" dirty="0" err="1"/>
              <a:t>ZipAssist</a:t>
            </a:r>
            <a:r>
              <a:rPr lang="en-US" dirty="0"/>
              <a:t> using the </a:t>
            </a:r>
            <a:r>
              <a:rPr lang="en-US" dirty="0" err="1"/>
              <a:t>ZipAssist</a:t>
            </a:r>
            <a:r>
              <a:rPr lang="en-US" dirty="0"/>
              <a:t> website. They may be able to reach out and see about connecting Melissa to on-campus resources, such as tutoring, counseling services, or an academic advisor who can work directly with Melissa to help her in her studies. Finally, let Melissa know that you are there for her as her TA. See if setting up a study schedule or weekly coaching meetings via Teams is something she would be interested in to help her get back on track in the class. </a:t>
            </a:r>
          </a:p>
        </p:txBody>
      </p:sp>
      <p:sp>
        <p:nvSpPr>
          <p:cNvPr id="4" name="Slide Number Placeholder 3"/>
          <p:cNvSpPr>
            <a:spLocks noGrp="1"/>
          </p:cNvSpPr>
          <p:nvPr>
            <p:ph type="sldNum" sz="quarter" idx="5"/>
          </p:nvPr>
        </p:nvSpPr>
        <p:spPr/>
        <p:txBody>
          <a:bodyPr/>
          <a:lstStyle/>
          <a:p>
            <a:fld id="{FBCC9217-751C-F24C-995C-0EB379021F27}" type="slidenum">
              <a:rPr lang="en-US" smtClean="0"/>
              <a:t>13</a:t>
            </a:fld>
            <a:endParaRPr lang="en-US"/>
          </a:p>
        </p:txBody>
      </p:sp>
    </p:spTree>
    <p:extLst>
      <p:ext uri="{BB962C8B-B14F-4D97-AF65-F5344CB8AC3E}">
        <p14:creationId xmlns:p14="http://schemas.microsoft.com/office/powerpoint/2010/main" val="224807466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our second case study, we have TJ enrolled in a lab section that you are serving as the TA for this semester. Students are required to attend every lab session, but TJ has missed several classes. While a couple of the absences were sports-related, he has missed other classes without a documented excuse. When he has submitted his lab report assignments on Brightspace they have not included all of the required information. It is now Week 11 and TJ has a 57.89% in the class and you receive the following email from TJ: </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Hi TA Smith: I was looking at my Brightspace grades today and I’m not sure why I have such a low grade. I know I missed a couple of classes, but those were for athletics reasons. I really need to pass this class and I think that you can give me some additional points on my lab reports. -TJ</a:t>
            </a:r>
          </a:p>
          <a:p>
            <a:endParaRPr lang="en-US" dirty="0"/>
          </a:p>
          <a:p>
            <a:r>
              <a:rPr lang="en-US" dirty="0"/>
              <a:t>This situation is unfortunately one that you might encounter. Some ways to handle the situation include, scheduling a face-to-face meeting with the student to discuss the expectations of the course, where he has missed points on previous assignments, and what he can do in the final few weeks to turn his grade around. Be careful to not to respond defensively via email and escalate the conflict. Instead be open and listen to the student’s side of the story. If the student becomes frustrated or becomes verbally aggressive in the exchange, stay calm and provide the student with the contact information for the faculty member who coordinates the course and document the student’s conduct and report it to your supervisor. </a:t>
            </a:r>
          </a:p>
        </p:txBody>
      </p:sp>
      <p:sp>
        <p:nvSpPr>
          <p:cNvPr id="4" name="Slide Number Placeholder 3"/>
          <p:cNvSpPr>
            <a:spLocks noGrp="1"/>
          </p:cNvSpPr>
          <p:nvPr>
            <p:ph type="sldNum" sz="quarter" idx="5"/>
          </p:nvPr>
        </p:nvSpPr>
        <p:spPr/>
        <p:txBody>
          <a:bodyPr/>
          <a:lstStyle/>
          <a:p>
            <a:fld id="{FBCC9217-751C-F24C-995C-0EB379021F27}" type="slidenum">
              <a:rPr lang="en-US" smtClean="0"/>
              <a:t>14</a:t>
            </a:fld>
            <a:endParaRPr lang="en-US"/>
          </a:p>
        </p:txBody>
      </p:sp>
    </p:spTree>
    <p:extLst>
      <p:ext uri="{BB962C8B-B14F-4D97-AF65-F5344CB8AC3E}">
        <p14:creationId xmlns:p14="http://schemas.microsoft.com/office/powerpoint/2010/main" val="146552487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our final case study, we will consider what to do if a student plagiarizes in a course you are the instructor or TA in. In this case Allison submits a paper that includes almost 50% of plagiarized content. You may be struggling with knowing what is the right thing to do in this case since Allison has been a good student in the course up until now. </a:t>
            </a:r>
          </a:p>
          <a:p>
            <a:endParaRPr lang="en-US" dirty="0"/>
          </a:p>
          <a:p>
            <a:r>
              <a:rPr lang="en-US" dirty="0"/>
              <a:t>First, discuss the case with your supervisor so they are aware that you are dealing with a plagiarism case in one of your classes. As a GTA, you will want your supervisor to know about this and see if they want to intervene or if they would like you to work with the student. If you are asked to address the matter with the student you will want to schedule a meeting with Allison to discuss the plagiarism in her paper. Point out how the content was plagiarized, whether it was missing quotation marks because the content was copy-and-pasted from another source or did not attribute paraphrased content to the original source. Further, explain to Allison how plagiarism is against the rules in the University of Akron Student Code of Conduct and can result in failure of an assignment, course, or further actions. Allow Allison the opportunity to explain how she made the mistake and provide her with resources on how to make sure she does not make the mistake again in the future including the Purdue OWL website and the Writing Center on campus. Finally, make a decision about how to handle the student grade. It may make sense to give Allison a zero for this assignment, however, if there were extenuating circumstances, such as maybe she did not realize she plagiarized, you may want to give her a second chance to make up the assignment correctly. With all plagiarism cases you will need to complete the academic misconduct notification form that you can find on the Academic Misconduct Referral Process webpage which is linked in this Brightspace module. If you cannot resolve the plagiarism issue informally, you may need to refer to the case to Department of Student Conduct and Community Standards for adjudication. </a:t>
            </a:r>
          </a:p>
        </p:txBody>
      </p:sp>
      <p:sp>
        <p:nvSpPr>
          <p:cNvPr id="4" name="Slide Number Placeholder 3"/>
          <p:cNvSpPr>
            <a:spLocks noGrp="1"/>
          </p:cNvSpPr>
          <p:nvPr>
            <p:ph type="sldNum" sz="quarter" idx="5"/>
          </p:nvPr>
        </p:nvSpPr>
        <p:spPr/>
        <p:txBody>
          <a:bodyPr/>
          <a:lstStyle/>
          <a:p>
            <a:fld id="{FBCC9217-751C-F24C-995C-0EB379021F27}" type="slidenum">
              <a:rPr lang="en-US" smtClean="0"/>
              <a:t>15</a:t>
            </a:fld>
            <a:endParaRPr lang="en-US"/>
          </a:p>
        </p:txBody>
      </p:sp>
    </p:spTree>
    <p:extLst>
      <p:ext uri="{BB962C8B-B14F-4D97-AF65-F5344CB8AC3E}">
        <p14:creationId xmlns:p14="http://schemas.microsoft.com/office/powerpoint/2010/main" val="91378327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As a GTA it can be especially hard to know where to turn when you encounter student issues or challenging students. Remember to first be understanding and empathetic towards students. Many undergraduate students will make mistakes and will learn valuable lessons from these mistakes. Give them the opportunity to be accountable for these issues and provide them with the resources they need to be successful in the future. Next, do not be afraid to be firm and stick to your policies. If a student questions a policy or believes they are an exception, it is okay to hear them out but know that you need to use the same set of policies for all students in the class to be fair and objective. Finally, when there is a concern or challenge with a student, reach out to your advisor or supervisor or the office of student conduct for support. These senior faculty members and administrators have a lot of experience with challenging students and can step in to help manage the situation </a:t>
            </a:r>
            <a:r>
              <a:rPr lang="en-US"/>
              <a:t>if needed. </a:t>
            </a:r>
            <a:endParaRPr lang="en-US" dirty="0"/>
          </a:p>
        </p:txBody>
      </p:sp>
      <p:sp>
        <p:nvSpPr>
          <p:cNvPr id="4" name="Slide Number Placeholder 3"/>
          <p:cNvSpPr>
            <a:spLocks noGrp="1"/>
          </p:cNvSpPr>
          <p:nvPr>
            <p:ph type="sldNum" sz="quarter" idx="5"/>
          </p:nvPr>
        </p:nvSpPr>
        <p:spPr/>
        <p:txBody>
          <a:bodyPr/>
          <a:lstStyle/>
          <a:p>
            <a:fld id="{FBCC9217-751C-F24C-995C-0EB379021F27}" type="slidenum">
              <a:rPr lang="en-US" smtClean="0"/>
              <a:t>16</a:t>
            </a:fld>
            <a:endParaRPr lang="en-US"/>
          </a:p>
        </p:txBody>
      </p:sp>
    </p:spTree>
    <p:extLst>
      <p:ext uri="{BB962C8B-B14F-4D97-AF65-F5344CB8AC3E}">
        <p14:creationId xmlns:p14="http://schemas.microsoft.com/office/powerpoint/2010/main" val="232557894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 Id="rId4" Type="http://schemas.openxmlformats.org/officeDocument/2006/relationships/image" Target="../media/image7.sv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g"/><Relationship Id="rId1" Type="http://schemas.openxmlformats.org/officeDocument/2006/relationships/slideMaster" Target="../slideMasters/slideMaster1.xml"/><Relationship Id="rId6" Type="http://schemas.openxmlformats.org/officeDocument/2006/relationships/image" Target="../media/image10.png"/><Relationship Id="rId5" Type="http://schemas.openxmlformats.org/officeDocument/2006/relationships/image" Target="../media/image7.svg"/><Relationship Id="rId4" Type="http://schemas.openxmlformats.org/officeDocument/2006/relationships/image" Target="../media/image6.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Master" Target="../slideMasters/slideMaster1.xml"/><Relationship Id="rId4" Type="http://schemas.openxmlformats.org/officeDocument/2006/relationships/image" Target="../media/image10.png"/></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14.emf"/><Relationship Id="rId7" Type="http://schemas.openxmlformats.org/officeDocument/2006/relationships/image" Target="../media/image4.svg"/><Relationship Id="rId2" Type="http://schemas.openxmlformats.org/officeDocument/2006/relationships/image" Target="../media/image13.png"/><Relationship Id="rId1" Type="http://schemas.openxmlformats.org/officeDocument/2006/relationships/slideMaster" Target="../slideMasters/slideMaster1.xml"/><Relationship Id="rId6" Type="http://schemas.openxmlformats.org/officeDocument/2006/relationships/image" Target="../media/image3.png"/><Relationship Id="rId5" Type="http://schemas.openxmlformats.org/officeDocument/2006/relationships/image" Target="../media/image16.svg"/><Relationship Id="rId4" Type="http://schemas.openxmlformats.org/officeDocument/2006/relationships/image" Target="../media/image15.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1">
    <p:bg>
      <p:bgPr>
        <a:solidFill>
          <a:srgbClr val="041E42"/>
        </a:solidFill>
        <a:effectLst/>
      </p:bgPr>
    </p:bg>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5D5899FD-F8AE-E443-A2F6-2D3475A27614}"/>
              </a:ext>
            </a:extLst>
          </p:cNvPr>
          <p:cNvPicPr>
            <a:picLocks noChangeAspect="1"/>
          </p:cNvPicPr>
          <p:nvPr userDrawn="1"/>
        </p:nvPicPr>
        <p:blipFill>
          <a:blip r:embed="rId2"/>
          <a:srcRect/>
          <a:stretch/>
        </p:blipFill>
        <p:spPr>
          <a:xfrm>
            <a:off x="0" y="0"/>
            <a:ext cx="9144000" cy="6858000"/>
          </a:xfrm>
          <a:prstGeom prst="rect">
            <a:avLst/>
          </a:prstGeom>
        </p:spPr>
      </p:pic>
      <p:sp>
        <p:nvSpPr>
          <p:cNvPr id="2" name="Title 1">
            <a:extLst>
              <a:ext uri="{FF2B5EF4-FFF2-40B4-BE49-F238E27FC236}">
                <a16:creationId xmlns:a16="http://schemas.microsoft.com/office/drawing/2014/main" id="{AA4A5B1E-F1F1-7841-8234-EC29E0848AF4}"/>
              </a:ext>
            </a:extLst>
          </p:cNvPr>
          <p:cNvSpPr>
            <a:spLocks noGrp="1"/>
          </p:cNvSpPr>
          <p:nvPr>
            <p:ph type="ctrTitle"/>
          </p:nvPr>
        </p:nvSpPr>
        <p:spPr>
          <a:xfrm>
            <a:off x="473308" y="1122363"/>
            <a:ext cx="8197385" cy="2387600"/>
          </a:xfrm>
        </p:spPr>
        <p:txBody>
          <a:bodyPr lIns="0" tIns="0" rIns="0" bIns="0" anchor="b">
            <a:noAutofit/>
          </a:bodyPr>
          <a:lstStyle>
            <a:lvl1pPr algn="l">
              <a:defRPr sz="6000" cap="all" spc="75" baseline="0">
                <a:solidFill>
                  <a:srgbClr val="A89968"/>
                </a:solidFill>
                <a:latin typeface="Impact" panose="020B0806030902050204" pitchFamily="34" charset="0"/>
              </a:defRPr>
            </a:lvl1pPr>
          </a:lstStyle>
          <a:p>
            <a:r>
              <a:rPr lang="en-US" dirty="0"/>
              <a:t>Click to edit Master title style</a:t>
            </a:r>
          </a:p>
        </p:txBody>
      </p:sp>
      <p:sp>
        <p:nvSpPr>
          <p:cNvPr id="3" name="Subtitle 2">
            <a:extLst>
              <a:ext uri="{FF2B5EF4-FFF2-40B4-BE49-F238E27FC236}">
                <a16:creationId xmlns:a16="http://schemas.microsoft.com/office/drawing/2014/main" id="{B0760DD4-96F0-3049-BDB7-064112849C08}"/>
              </a:ext>
            </a:extLst>
          </p:cNvPr>
          <p:cNvSpPr>
            <a:spLocks noGrp="1"/>
          </p:cNvSpPr>
          <p:nvPr>
            <p:ph type="subTitle" idx="1"/>
          </p:nvPr>
        </p:nvSpPr>
        <p:spPr>
          <a:xfrm>
            <a:off x="473308" y="3602038"/>
            <a:ext cx="8197385" cy="1655762"/>
          </a:xfrm>
          <a:prstGeom prst="rect">
            <a:avLst/>
          </a:prstGeom>
        </p:spPr>
        <p:txBody>
          <a:bodyPr lIns="0" tIns="0" rIns="0" bIns="0">
            <a:noAutofit/>
          </a:bodyPr>
          <a:lstStyle>
            <a:lvl1pPr marL="0" indent="0" algn="l">
              <a:buNone/>
              <a:defRPr sz="2700">
                <a:solidFill>
                  <a:schemeClr val="bg1"/>
                </a:solidFill>
                <a:latin typeface="Georgia" panose="02040502050405020303" pitchFamily="18" charset="0"/>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dirty="0"/>
              <a:t>Click to edit Master subtitle style</a:t>
            </a:r>
          </a:p>
        </p:txBody>
      </p:sp>
      <p:pic>
        <p:nvPicPr>
          <p:cNvPr id="7" name="Graphic 6">
            <a:extLst>
              <a:ext uri="{FF2B5EF4-FFF2-40B4-BE49-F238E27FC236}">
                <a16:creationId xmlns:a16="http://schemas.microsoft.com/office/drawing/2014/main" id="{35C8CD65-8B95-6F49-866F-118D605EBBF0}"/>
              </a:ext>
            </a:extLst>
          </p:cNvPr>
          <p:cNvPicPr>
            <a:picLocks noChangeAspect="1"/>
          </p:cNvPicPr>
          <p:nvPr userDrawn="1"/>
        </p:nvPicPr>
        <p:blipFill>
          <a:blip r:embed="rId3">
            <a:extLst>
              <a:ext uri="{96DAC541-7B7A-43D3-8B79-37D633B846F1}">
                <asvg:svgBlip xmlns:asvg="http://schemas.microsoft.com/office/drawing/2016/SVG/main" r:embed="rId4"/>
              </a:ext>
            </a:extLst>
          </a:blip>
          <a:srcRect/>
          <a:stretch/>
        </p:blipFill>
        <p:spPr>
          <a:xfrm>
            <a:off x="7362608" y="5951623"/>
            <a:ext cx="1308085" cy="558794"/>
          </a:xfrm>
          <a:prstGeom prst="rect">
            <a:avLst/>
          </a:prstGeom>
        </p:spPr>
      </p:pic>
      <p:cxnSp>
        <p:nvCxnSpPr>
          <p:cNvPr id="8" name="Straight Connector 7">
            <a:extLst>
              <a:ext uri="{FF2B5EF4-FFF2-40B4-BE49-F238E27FC236}">
                <a16:creationId xmlns:a16="http://schemas.microsoft.com/office/drawing/2014/main" id="{C5E44B96-9B76-D14E-ACF3-7144347FCD7F}"/>
              </a:ext>
            </a:extLst>
          </p:cNvPr>
          <p:cNvCxnSpPr/>
          <p:nvPr userDrawn="1"/>
        </p:nvCxnSpPr>
        <p:spPr>
          <a:xfrm>
            <a:off x="473308" y="5721180"/>
            <a:ext cx="8197385"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21" name="Text Placeholder 25">
            <a:extLst>
              <a:ext uri="{FF2B5EF4-FFF2-40B4-BE49-F238E27FC236}">
                <a16:creationId xmlns:a16="http://schemas.microsoft.com/office/drawing/2014/main" id="{A7FF35A2-5C5B-9443-A3D8-4D6A1DF24FE7}"/>
              </a:ext>
            </a:extLst>
          </p:cNvPr>
          <p:cNvSpPr>
            <a:spLocks noGrp="1"/>
          </p:cNvSpPr>
          <p:nvPr>
            <p:ph type="body" sz="quarter" idx="15" hasCustomPrompt="1"/>
          </p:nvPr>
        </p:nvSpPr>
        <p:spPr>
          <a:xfrm>
            <a:off x="473308" y="5951623"/>
            <a:ext cx="2195513" cy="558800"/>
          </a:xfrm>
        </p:spPr>
        <p:txBody>
          <a:bodyPr lIns="0" tIns="0" rIns="0" bIns="0">
            <a:noAutofit/>
          </a:bodyPr>
          <a:lstStyle>
            <a:lvl1pPr marL="0" indent="0">
              <a:lnSpc>
                <a:spcPts val="1200"/>
              </a:lnSpc>
              <a:spcBef>
                <a:spcPts val="0"/>
              </a:spcBef>
              <a:buNone/>
              <a:defRPr sz="1050">
                <a:solidFill>
                  <a:schemeClr val="bg1"/>
                </a:solidFill>
                <a:latin typeface="Arial" panose="020B0604020202020204" pitchFamily="34" charset="0"/>
                <a:cs typeface="Arial" panose="020B0604020202020204" pitchFamily="34" charset="0"/>
              </a:defRPr>
            </a:lvl1pPr>
          </a:lstStyle>
          <a:p>
            <a:pPr lvl="0"/>
            <a:r>
              <a:rPr lang="en-US" dirty="0"/>
              <a:t>Presenter name</a:t>
            </a:r>
            <a:br>
              <a:rPr lang="en-US" dirty="0"/>
            </a:br>
            <a:r>
              <a:rPr lang="en-US" dirty="0"/>
              <a:t>Title, Department</a:t>
            </a:r>
          </a:p>
        </p:txBody>
      </p:sp>
      <p:sp>
        <p:nvSpPr>
          <p:cNvPr id="23" name="TextBox 22">
            <a:extLst>
              <a:ext uri="{FF2B5EF4-FFF2-40B4-BE49-F238E27FC236}">
                <a16:creationId xmlns:a16="http://schemas.microsoft.com/office/drawing/2014/main" id="{E67B252F-CFCB-BE48-886C-D4E113BC4D1C}"/>
              </a:ext>
            </a:extLst>
          </p:cNvPr>
          <p:cNvSpPr txBox="1"/>
          <p:nvPr userDrawn="1"/>
        </p:nvSpPr>
        <p:spPr>
          <a:xfrm>
            <a:off x="4541801" y="5951624"/>
            <a:ext cx="2674509" cy="161583"/>
          </a:xfrm>
          <a:prstGeom prst="rect">
            <a:avLst/>
          </a:prstGeom>
          <a:noFill/>
        </p:spPr>
        <p:txBody>
          <a:bodyPr wrap="square" lIns="0" tIns="0" rIns="0" bIns="0" rtlCol="0">
            <a:noAutofit/>
          </a:bodyPr>
          <a:lstStyle/>
          <a:p>
            <a:pPr algn="r"/>
            <a:fld id="{1976A44C-969B-C046-938C-92CAE64EBF8B}" type="datetime4">
              <a:rPr lang="en-US" sz="1050" smtClean="0">
                <a:solidFill>
                  <a:schemeClr val="bg1"/>
                </a:solidFill>
                <a:latin typeface="Arial" panose="020B0604020202020204" pitchFamily="34" charset="0"/>
                <a:cs typeface="Arial" panose="020B0604020202020204" pitchFamily="34" charset="0"/>
              </a:rPr>
              <a:pPr algn="r"/>
              <a:t>August 24, 2023</a:t>
            </a:fld>
            <a:endParaRPr lang="en-US" sz="105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00902058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62886657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Tree>
    <p:extLst>
      <p:ext uri="{BB962C8B-B14F-4D97-AF65-F5344CB8AC3E}">
        <p14:creationId xmlns:p14="http://schemas.microsoft.com/office/powerpoint/2010/main" val="341573047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82102202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D1A4A43D-6E1F-F544-9C17-7F03890F09FB}"/>
              </a:ext>
            </a:extLst>
          </p:cNvPr>
          <p:cNvSpPr/>
          <p:nvPr userDrawn="1"/>
        </p:nvSpPr>
        <p:spPr>
          <a:xfrm>
            <a:off x="1" y="0"/>
            <a:ext cx="3756990" cy="6858000"/>
          </a:xfrm>
          <a:prstGeom prst="rect">
            <a:avLst/>
          </a:prstGeom>
          <a:solidFill>
            <a:srgbClr val="FFF7E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10" name="TextBox 9">
            <a:extLst>
              <a:ext uri="{FF2B5EF4-FFF2-40B4-BE49-F238E27FC236}">
                <a16:creationId xmlns:a16="http://schemas.microsoft.com/office/drawing/2014/main" id="{12F82459-1B0A-ED4D-8E2A-B2F5E8F16413}"/>
              </a:ext>
            </a:extLst>
          </p:cNvPr>
          <p:cNvSpPr txBox="1"/>
          <p:nvPr userDrawn="1"/>
        </p:nvSpPr>
        <p:spPr>
          <a:xfrm>
            <a:off x="490298" y="6455393"/>
            <a:ext cx="1956810" cy="138499"/>
          </a:xfrm>
          <a:prstGeom prst="rect">
            <a:avLst/>
          </a:prstGeom>
          <a:noFill/>
        </p:spPr>
        <p:txBody>
          <a:bodyPr wrap="square" lIns="0" tIns="0" rIns="0" bIns="0" rtlCol="0">
            <a:spAutoFit/>
          </a:bodyPr>
          <a:lstStyle/>
          <a:p>
            <a:fld id="{69C1D678-CE18-BA40-AE41-60E7006BDE26}" type="slidenum">
              <a:rPr lang="en-US" sz="900" smtClean="0">
                <a:solidFill>
                  <a:srgbClr val="041E42"/>
                </a:solidFill>
                <a:latin typeface="Arial" panose="020B0604020202020204" pitchFamily="34" charset="0"/>
                <a:cs typeface="Arial" panose="020B0604020202020204" pitchFamily="34" charset="0"/>
              </a:rPr>
              <a:t>‹#›</a:t>
            </a:fld>
            <a:endParaRPr lang="en-US" sz="900" dirty="0">
              <a:solidFill>
                <a:srgbClr val="041E42"/>
              </a:solidFill>
              <a:latin typeface="Arial" panose="020B0604020202020204" pitchFamily="34" charset="0"/>
              <a:cs typeface="Arial" panose="020B0604020202020204" pitchFamily="34" charset="0"/>
            </a:endParaRPr>
          </a:p>
        </p:txBody>
      </p:sp>
      <p:cxnSp>
        <p:nvCxnSpPr>
          <p:cNvPr id="11" name="Straight Connector 10">
            <a:extLst>
              <a:ext uri="{FF2B5EF4-FFF2-40B4-BE49-F238E27FC236}">
                <a16:creationId xmlns:a16="http://schemas.microsoft.com/office/drawing/2014/main" id="{D23011B8-29CE-4540-9F7B-4E7EC2680332}"/>
              </a:ext>
            </a:extLst>
          </p:cNvPr>
          <p:cNvCxnSpPr>
            <a:cxnSpLocks/>
          </p:cNvCxnSpPr>
          <p:nvPr userDrawn="1"/>
        </p:nvCxnSpPr>
        <p:spPr>
          <a:xfrm>
            <a:off x="490298" y="6357554"/>
            <a:ext cx="7242345" cy="0"/>
          </a:xfrm>
          <a:prstGeom prst="line">
            <a:avLst/>
          </a:prstGeom>
          <a:ln w="12700">
            <a:solidFill>
              <a:srgbClr val="041E42"/>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01716695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2DA82D67-8B99-4A4E-AD2C-26851899850A}"/>
              </a:ext>
            </a:extLst>
          </p:cNvPr>
          <p:cNvSpPr/>
          <p:nvPr userDrawn="1"/>
        </p:nvSpPr>
        <p:spPr>
          <a:xfrm>
            <a:off x="1" y="0"/>
            <a:ext cx="3756990" cy="6858000"/>
          </a:xfrm>
          <a:prstGeom prst="rect">
            <a:avLst/>
          </a:prstGeom>
          <a:solidFill>
            <a:srgbClr val="FFF7E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10" name="TextBox 9">
            <a:extLst>
              <a:ext uri="{FF2B5EF4-FFF2-40B4-BE49-F238E27FC236}">
                <a16:creationId xmlns:a16="http://schemas.microsoft.com/office/drawing/2014/main" id="{78CE94EC-592F-F747-96CA-B134450792FF}"/>
              </a:ext>
            </a:extLst>
          </p:cNvPr>
          <p:cNvSpPr txBox="1"/>
          <p:nvPr userDrawn="1"/>
        </p:nvSpPr>
        <p:spPr>
          <a:xfrm>
            <a:off x="490298" y="6455393"/>
            <a:ext cx="1956810" cy="138499"/>
          </a:xfrm>
          <a:prstGeom prst="rect">
            <a:avLst/>
          </a:prstGeom>
          <a:noFill/>
        </p:spPr>
        <p:txBody>
          <a:bodyPr wrap="square" lIns="0" tIns="0" rIns="0" bIns="0" rtlCol="0">
            <a:spAutoFit/>
          </a:bodyPr>
          <a:lstStyle/>
          <a:p>
            <a:fld id="{69C1D678-CE18-BA40-AE41-60E7006BDE26}" type="slidenum">
              <a:rPr lang="en-US" sz="900" smtClean="0">
                <a:solidFill>
                  <a:srgbClr val="041E42"/>
                </a:solidFill>
                <a:latin typeface="Arial" panose="020B0604020202020204" pitchFamily="34" charset="0"/>
                <a:cs typeface="Arial" panose="020B0604020202020204" pitchFamily="34" charset="0"/>
              </a:rPr>
              <a:t>‹#›</a:t>
            </a:fld>
            <a:endParaRPr lang="en-US" sz="900" dirty="0">
              <a:solidFill>
                <a:srgbClr val="041E42"/>
              </a:solidFill>
              <a:latin typeface="Arial" panose="020B0604020202020204" pitchFamily="34" charset="0"/>
              <a:cs typeface="Arial" panose="020B0604020202020204" pitchFamily="34" charset="0"/>
            </a:endParaRPr>
          </a:p>
        </p:txBody>
      </p:sp>
      <p:cxnSp>
        <p:nvCxnSpPr>
          <p:cNvPr id="13" name="Straight Connector 12">
            <a:extLst>
              <a:ext uri="{FF2B5EF4-FFF2-40B4-BE49-F238E27FC236}">
                <a16:creationId xmlns:a16="http://schemas.microsoft.com/office/drawing/2014/main" id="{6B6E49C1-5D36-9E45-8FA4-51BCF677C944}"/>
              </a:ext>
            </a:extLst>
          </p:cNvPr>
          <p:cNvCxnSpPr>
            <a:cxnSpLocks/>
          </p:cNvCxnSpPr>
          <p:nvPr userDrawn="1"/>
        </p:nvCxnSpPr>
        <p:spPr>
          <a:xfrm>
            <a:off x="490298" y="6357554"/>
            <a:ext cx="7242345" cy="0"/>
          </a:xfrm>
          <a:prstGeom prst="line">
            <a:avLst/>
          </a:prstGeom>
          <a:ln w="12700">
            <a:solidFill>
              <a:srgbClr val="041E42"/>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12015810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5FC75D5A-511F-7E45-B9F0-4EE36EB538EE}"/>
              </a:ext>
            </a:extLst>
          </p:cNvPr>
          <p:cNvSpPr/>
          <p:nvPr userDrawn="1"/>
        </p:nvSpPr>
        <p:spPr>
          <a:xfrm>
            <a:off x="0" y="0"/>
            <a:ext cx="9144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a:xfrm>
            <a:off x="628650" y="1825625"/>
            <a:ext cx="7886700" cy="4136919"/>
          </a:xfrm>
        </p:spPr>
        <p:txBody>
          <a:bodyPr vert="eaVert"/>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TextBox 9">
            <a:extLst>
              <a:ext uri="{FF2B5EF4-FFF2-40B4-BE49-F238E27FC236}">
                <a16:creationId xmlns:a16="http://schemas.microsoft.com/office/drawing/2014/main" id="{91EB79FE-A84B-D04F-851A-61661A8B5155}"/>
              </a:ext>
            </a:extLst>
          </p:cNvPr>
          <p:cNvSpPr txBox="1"/>
          <p:nvPr userDrawn="1"/>
        </p:nvSpPr>
        <p:spPr>
          <a:xfrm>
            <a:off x="490298" y="6455393"/>
            <a:ext cx="1956810" cy="138499"/>
          </a:xfrm>
          <a:prstGeom prst="rect">
            <a:avLst/>
          </a:prstGeom>
          <a:noFill/>
        </p:spPr>
        <p:txBody>
          <a:bodyPr wrap="square" lIns="0" tIns="0" rIns="0" bIns="0" rtlCol="0">
            <a:spAutoFit/>
          </a:bodyPr>
          <a:lstStyle/>
          <a:p>
            <a:fld id="{69C1D678-CE18-BA40-AE41-60E7006BDE26}" type="slidenum">
              <a:rPr lang="en-US" sz="900" smtClean="0">
                <a:solidFill>
                  <a:srgbClr val="041E42"/>
                </a:solidFill>
                <a:latin typeface="Arial" panose="020B0604020202020204" pitchFamily="34" charset="0"/>
                <a:cs typeface="Arial" panose="020B0604020202020204" pitchFamily="34" charset="0"/>
              </a:rPr>
              <a:t>‹#›</a:t>
            </a:fld>
            <a:endParaRPr lang="en-US" sz="900" dirty="0">
              <a:solidFill>
                <a:srgbClr val="041E42"/>
              </a:solidFill>
              <a:latin typeface="Arial" panose="020B0604020202020204" pitchFamily="34" charset="0"/>
              <a:cs typeface="Arial" panose="020B0604020202020204" pitchFamily="34" charset="0"/>
            </a:endParaRPr>
          </a:p>
        </p:txBody>
      </p:sp>
      <p:pic>
        <p:nvPicPr>
          <p:cNvPr id="11" name="Graphic 10">
            <a:extLst>
              <a:ext uri="{FF2B5EF4-FFF2-40B4-BE49-F238E27FC236}">
                <a16:creationId xmlns:a16="http://schemas.microsoft.com/office/drawing/2014/main" id="{DF3D79D4-2FE0-604F-B7F6-3004266CDAA9}"/>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7821828" y="6172714"/>
            <a:ext cx="1112214" cy="475121"/>
          </a:xfrm>
          <a:prstGeom prst="rect">
            <a:avLst/>
          </a:prstGeom>
        </p:spPr>
      </p:pic>
      <p:cxnSp>
        <p:nvCxnSpPr>
          <p:cNvPr id="12" name="Straight Connector 11">
            <a:extLst>
              <a:ext uri="{FF2B5EF4-FFF2-40B4-BE49-F238E27FC236}">
                <a16:creationId xmlns:a16="http://schemas.microsoft.com/office/drawing/2014/main" id="{A8755384-0657-2D4F-89DB-43B6F745932E}"/>
              </a:ext>
            </a:extLst>
          </p:cNvPr>
          <p:cNvCxnSpPr>
            <a:cxnSpLocks/>
          </p:cNvCxnSpPr>
          <p:nvPr userDrawn="1"/>
        </p:nvCxnSpPr>
        <p:spPr>
          <a:xfrm>
            <a:off x="490298" y="6357554"/>
            <a:ext cx="7242345" cy="0"/>
          </a:xfrm>
          <a:prstGeom prst="line">
            <a:avLst/>
          </a:prstGeom>
          <a:ln w="12700">
            <a:solidFill>
              <a:srgbClr val="041E42"/>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51788053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C845AB82-9E26-4D48-B592-8CA72D5474FC}"/>
              </a:ext>
            </a:extLst>
          </p:cNvPr>
          <p:cNvSpPr/>
          <p:nvPr userDrawn="1"/>
        </p:nvSpPr>
        <p:spPr>
          <a:xfrm>
            <a:off x="0" y="0"/>
            <a:ext cx="9144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 name="Vertical Title 1"/>
          <p:cNvSpPr>
            <a:spLocks noGrp="1"/>
          </p:cNvSpPr>
          <p:nvPr>
            <p:ph type="title" orient="vert"/>
          </p:nvPr>
        </p:nvSpPr>
        <p:spPr>
          <a:xfrm>
            <a:off x="6543675" y="365125"/>
            <a:ext cx="1971675" cy="5657985"/>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657985"/>
          </a:xfrm>
        </p:spPr>
        <p:txBody>
          <a:bodyPr vert="eaVert"/>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TextBox 9">
            <a:extLst>
              <a:ext uri="{FF2B5EF4-FFF2-40B4-BE49-F238E27FC236}">
                <a16:creationId xmlns:a16="http://schemas.microsoft.com/office/drawing/2014/main" id="{BDB581BA-CB62-8944-B758-D71BAA6C5BAD}"/>
              </a:ext>
            </a:extLst>
          </p:cNvPr>
          <p:cNvSpPr txBox="1"/>
          <p:nvPr userDrawn="1"/>
        </p:nvSpPr>
        <p:spPr>
          <a:xfrm>
            <a:off x="490298" y="6455393"/>
            <a:ext cx="1956810" cy="138499"/>
          </a:xfrm>
          <a:prstGeom prst="rect">
            <a:avLst/>
          </a:prstGeom>
          <a:noFill/>
        </p:spPr>
        <p:txBody>
          <a:bodyPr wrap="square" lIns="0" tIns="0" rIns="0" bIns="0" rtlCol="0">
            <a:spAutoFit/>
          </a:bodyPr>
          <a:lstStyle/>
          <a:p>
            <a:fld id="{69C1D678-CE18-BA40-AE41-60E7006BDE26}" type="slidenum">
              <a:rPr lang="en-US" sz="900" smtClean="0">
                <a:solidFill>
                  <a:srgbClr val="041E42"/>
                </a:solidFill>
                <a:latin typeface="Arial" panose="020B0604020202020204" pitchFamily="34" charset="0"/>
                <a:cs typeface="Arial" panose="020B0604020202020204" pitchFamily="34" charset="0"/>
              </a:rPr>
              <a:t>‹#›</a:t>
            </a:fld>
            <a:endParaRPr lang="en-US" sz="900" dirty="0">
              <a:solidFill>
                <a:srgbClr val="041E42"/>
              </a:solidFill>
              <a:latin typeface="Arial" panose="020B0604020202020204" pitchFamily="34" charset="0"/>
              <a:cs typeface="Arial" panose="020B0604020202020204" pitchFamily="34" charset="0"/>
            </a:endParaRPr>
          </a:p>
        </p:txBody>
      </p:sp>
      <p:pic>
        <p:nvPicPr>
          <p:cNvPr id="11" name="Graphic 10">
            <a:extLst>
              <a:ext uri="{FF2B5EF4-FFF2-40B4-BE49-F238E27FC236}">
                <a16:creationId xmlns:a16="http://schemas.microsoft.com/office/drawing/2014/main" id="{43755BC2-15F9-8747-B3AA-AF9CE20F2E3A}"/>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7821828" y="6172714"/>
            <a:ext cx="1112214" cy="475121"/>
          </a:xfrm>
          <a:prstGeom prst="rect">
            <a:avLst/>
          </a:prstGeom>
        </p:spPr>
      </p:pic>
      <p:cxnSp>
        <p:nvCxnSpPr>
          <p:cNvPr id="12" name="Straight Connector 11">
            <a:extLst>
              <a:ext uri="{FF2B5EF4-FFF2-40B4-BE49-F238E27FC236}">
                <a16:creationId xmlns:a16="http://schemas.microsoft.com/office/drawing/2014/main" id="{413CD532-F17B-E740-B51B-02F6182DD384}"/>
              </a:ext>
            </a:extLst>
          </p:cNvPr>
          <p:cNvCxnSpPr>
            <a:cxnSpLocks/>
          </p:cNvCxnSpPr>
          <p:nvPr userDrawn="1"/>
        </p:nvCxnSpPr>
        <p:spPr>
          <a:xfrm>
            <a:off x="490298" y="6357554"/>
            <a:ext cx="7242345" cy="0"/>
          </a:xfrm>
          <a:prstGeom prst="line">
            <a:avLst/>
          </a:prstGeom>
          <a:ln w="12700">
            <a:solidFill>
              <a:srgbClr val="041E42"/>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61449936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2">
    <p:bg>
      <p:bgPr>
        <a:solidFill>
          <a:srgbClr val="041E42"/>
        </a:solidFill>
        <a:effectLst/>
      </p:bgPr>
    </p:bg>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CB7223A9-D871-8142-A87A-BE156457A781}"/>
              </a:ext>
            </a:extLst>
          </p:cNvPr>
          <p:cNvPicPr>
            <a:picLocks noChangeAspect="1"/>
          </p:cNvPicPr>
          <p:nvPr userDrawn="1"/>
        </p:nvPicPr>
        <p:blipFill rotWithShape="1">
          <a:blip r:embed="rId2"/>
          <a:srcRect l="996" t="5810" r="795" b="25539"/>
          <a:stretch/>
        </p:blipFill>
        <p:spPr>
          <a:xfrm rot="16200000">
            <a:off x="4127154" y="1841153"/>
            <a:ext cx="6858005" cy="3175687"/>
          </a:xfrm>
          <a:prstGeom prst="rect">
            <a:avLst/>
          </a:prstGeom>
        </p:spPr>
      </p:pic>
      <p:pic>
        <p:nvPicPr>
          <p:cNvPr id="11" name="Picture 10">
            <a:extLst>
              <a:ext uri="{FF2B5EF4-FFF2-40B4-BE49-F238E27FC236}">
                <a16:creationId xmlns:a16="http://schemas.microsoft.com/office/drawing/2014/main" id="{3DA87849-F4CC-D543-B821-90B0154A0F2A}"/>
              </a:ext>
            </a:extLst>
          </p:cNvPr>
          <p:cNvPicPr>
            <a:picLocks noChangeAspect="1"/>
          </p:cNvPicPr>
          <p:nvPr userDrawn="1"/>
        </p:nvPicPr>
        <p:blipFill>
          <a:blip r:embed="rId3">
            <a:alphaModFix amt="46000"/>
          </a:blip>
          <a:stretch>
            <a:fillRect/>
          </a:stretch>
        </p:blipFill>
        <p:spPr>
          <a:xfrm>
            <a:off x="5968310" y="0"/>
            <a:ext cx="3175688" cy="1575554"/>
          </a:xfrm>
          <a:prstGeom prst="rect">
            <a:avLst/>
          </a:prstGeom>
        </p:spPr>
      </p:pic>
      <p:pic>
        <p:nvPicPr>
          <p:cNvPr id="14" name="Graphic 13">
            <a:extLst>
              <a:ext uri="{FF2B5EF4-FFF2-40B4-BE49-F238E27FC236}">
                <a16:creationId xmlns:a16="http://schemas.microsoft.com/office/drawing/2014/main" id="{D1978BA5-72BD-1949-A11D-E2C7D816DA85}"/>
              </a:ext>
            </a:extLst>
          </p:cNvPr>
          <p:cNvPicPr>
            <a:picLocks noChangeAspect="1"/>
          </p:cNvPicPr>
          <p:nvPr userDrawn="1"/>
        </p:nvPicPr>
        <p:blipFill>
          <a:blip r:embed="rId4">
            <a:extLst>
              <a:ext uri="{96DAC541-7B7A-43D3-8B79-37D633B846F1}">
                <asvg:svgBlip xmlns:asvg="http://schemas.microsoft.com/office/drawing/2016/SVG/main" r:embed="rId5"/>
              </a:ext>
            </a:extLst>
          </a:blip>
          <a:srcRect/>
          <a:stretch/>
        </p:blipFill>
        <p:spPr>
          <a:xfrm>
            <a:off x="8031873" y="248504"/>
            <a:ext cx="981075" cy="419100"/>
          </a:xfrm>
          <a:prstGeom prst="rect">
            <a:avLst/>
          </a:prstGeom>
        </p:spPr>
      </p:pic>
      <p:sp>
        <p:nvSpPr>
          <p:cNvPr id="2" name="Title 1">
            <a:extLst>
              <a:ext uri="{FF2B5EF4-FFF2-40B4-BE49-F238E27FC236}">
                <a16:creationId xmlns:a16="http://schemas.microsoft.com/office/drawing/2014/main" id="{AA4A5B1E-F1F1-7841-8234-EC29E0848AF4}"/>
              </a:ext>
            </a:extLst>
          </p:cNvPr>
          <p:cNvSpPr>
            <a:spLocks noGrp="1"/>
          </p:cNvSpPr>
          <p:nvPr>
            <p:ph type="ctrTitle" hasCustomPrompt="1"/>
          </p:nvPr>
        </p:nvSpPr>
        <p:spPr>
          <a:xfrm>
            <a:off x="473308" y="1817715"/>
            <a:ext cx="5226246" cy="164620"/>
          </a:xfrm>
        </p:spPr>
        <p:txBody>
          <a:bodyPr lIns="0" tIns="0" rIns="0" bIns="0" anchor="t" anchorCtr="0">
            <a:noAutofit/>
          </a:bodyPr>
          <a:lstStyle>
            <a:lvl1pPr algn="ctr">
              <a:defRPr sz="1050" b="1" cap="all" spc="75" baseline="0">
                <a:solidFill>
                  <a:schemeClr val="bg1"/>
                </a:solidFill>
                <a:latin typeface="Arial" panose="020B0604020202020204" pitchFamily="34" charset="0"/>
                <a:cs typeface="Arial" panose="020B0604020202020204" pitchFamily="34" charset="0"/>
              </a:defRPr>
            </a:lvl1pPr>
          </a:lstStyle>
          <a:p>
            <a:r>
              <a:rPr lang="en-US" dirty="0"/>
              <a:t>Presentation Title</a:t>
            </a:r>
          </a:p>
        </p:txBody>
      </p:sp>
      <p:sp>
        <p:nvSpPr>
          <p:cNvPr id="3" name="Subtitle 2">
            <a:extLst>
              <a:ext uri="{FF2B5EF4-FFF2-40B4-BE49-F238E27FC236}">
                <a16:creationId xmlns:a16="http://schemas.microsoft.com/office/drawing/2014/main" id="{B0760DD4-96F0-3049-BDB7-064112849C08}"/>
              </a:ext>
            </a:extLst>
          </p:cNvPr>
          <p:cNvSpPr>
            <a:spLocks noGrp="1"/>
          </p:cNvSpPr>
          <p:nvPr>
            <p:ph type="subTitle" idx="1" hasCustomPrompt="1"/>
          </p:nvPr>
        </p:nvSpPr>
        <p:spPr>
          <a:xfrm>
            <a:off x="473308" y="2149831"/>
            <a:ext cx="5226246" cy="3028088"/>
          </a:xfrm>
          <a:prstGeom prst="rect">
            <a:avLst/>
          </a:prstGeom>
        </p:spPr>
        <p:txBody>
          <a:bodyPr lIns="0" tIns="0" rIns="0" bIns="0">
            <a:noAutofit/>
          </a:bodyPr>
          <a:lstStyle>
            <a:lvl1pPr marL="0" indent="0" algn="ctr">
              <a:lnSpc>
                <a:spcPts val="5625"/>
              </a:lnSpc>
              <a:buNone/>
              <a:defRPr sz="5400">
                <a:solidFill>
                  <a:srgbClr val="A89968"/>
                </a:solidFill>
                <a:latin typeface="Georgia" panose="02040502050405020303" pitchFamily="18" charset="0"/>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dirty="0"/>
              <a:t>Presentation </a:t>
            </a:r>
            <a:br>
              <a:rPr lang="en-US" dirty="0"/>
            </a:br>
            <a:r>
              <a:rPr lang="en-US" dirty="0"/>
              <a:t>title headline goes here.</a:t>
            </a:r>
          </a:p>
        </p:txBody>
      </p:sp>
      <p:cxnSp>
        <p:nvCxnSpPr>
          <p:cNvPr id="8" name="Straight Connector 7">
            <a:extLst>
              <a:ext uri="{FF2B5EF4-FFF2-40B4-BE49-F238E27FC236}">
                <a16:creationId xmlns:a16="http://schemas.microsoft.com/office/drawing/2014/main" id="{C5E44B96-9B76-D14E-ACF3-7144347FCD7F}"/>
              </a:ext>
            </a:extLst>
          </p:cNvPr>
          <p:cNvCxnSpPr>
            <a:cxnSpLocks/>
          </p:cNvCxnSpPr>
          <p:nvPr userDrawn="1"/>
        </p:nvCxnSpPr>
        <p:spPr>
          <a:xfrm>
            <a:off x="473308" y="5721180"/>
            <a:ext cx="5226246"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pic>
        <p:nvPicPr>
          <p:cNvPr id="18" name="Graphic 17">
            <a:extLst>
              <a:ext uri="{FF2B5EF4-FFF2-40B4-BE49-F238E27FC236}">
                <a16:creationId xmlns:a16="http://schemas.microsoft.com/office/drawing/2014/main" id="{4E6F9784-A60F-3A47-B581-E2EB1E6FA38A}"/>
              </a:ext>
            </a:extLst>
          </p:cNvPr>
          <p:cNvPicPr>
            <a:picLocks noChangeAspect="1"/>
          </p:cNvPicPr>
          <p:nvPr userDrawn="1"/>
        </p:nvPicPr>
        <p:blipFill>
          <a:blip r:embed="rId6"/>
          <a:srcRect/>
          <a:stretch/>
        </p:blipFill>
        <p:spPr>
          <a:xfrm>
            <a:off x="2779924" y="889189"/>
            <a:ext cx="632894" cy="632894"/>
          </a:xfrm>
          <a:prstGeom prst="rect">
            <a:avLst/>
          </a:prstGeom>
        </p:spPr>
      </p:pic>
      <p:cxnSp>
        <p:nvCxnSpPr>
          <p:cNvPr id="20" name="Straight Connector 19">
            <a:extLst>
              <a:ext uri="{FF2B5EF4-FFF2-40B4-BE49-F238E27FC236}">
                <a16:creationId xmlns:a16="http://schemas.microsoft.com/office/drawing/2014/main" id="{1794235D-B38D-3B4F-A7D1-312883C95350}"/>
              </a:ext>
            </a:extLst>
          </p:cNvPr>
          <p:cNvCxnSpPr/>
          <p:nvPr userDrawn="1"/>
        </p:nvCxnSpPr>
        <p:spPr>
          <a:xfrm>
            <a:off x="3086431" y="-191069"/>
            <a:ext cx="0" cy="928523"/>
          </a:xfrm>
          <a:prstGeom prst="line">
            <a:avLst/>
          </a:prstGeom>
          <a:ln w="12700">
            <a:solidFill>
              <a:srgbClr val="A89968"/>
            </a:solidFill>
          </a:ln>
        </p:spPr>
        <p:style>
          <a:lnRef idx="1">
            <a:schemeClr val="dk1"/>
          </a:lnRef>
          <a:fillRef idx="0">
            <a:schemeClr val="dk1"/>
          </a:fillRef>
          <a:effectRef idx="0">
            <a:schemeClr val="dk1"/>
          </a:effectRef>
          <a:fontRef idx="minor">
            <a:schemeClr val="tx1"/>
          </a:fontRef>
        </p:style>
      </p:cxnSp>
      <p:sp>
        <p:nvSpPr>
          <p:cNvPr id="26" name="Text Placeholder 25">
            <a:extLst>
              <a:ext uri="{FF2B5EF4-FFF2-40B4-BE49-F238E27FC236}">
                <a16:creationId xmlns:a16="http://schemas.microsoft.com/office/drawing/2014/main" id="{85EEBCC6-D9C3-A04C-84D6-E0EAC530DB09}"/>
              </a:ext>
            </a:extLst>
          </p:cNvPr>
          <p:cNvSpPr>
            <a:spLocks noGrp="1"/>
          </p:cNvSpPr>
          <p:nvPr>
            <p:ph type="body" sz="quarter" idx="15" hasCustomPrompt="1"/>
          </p:nvPr>
        </p:nvSpPr>
        <p:spPr>
          <a:xfrm>
            <a:off x="485775" y="5951623"/>
            <a:ext cx="2195513" cy="558800"/>
          </a:xfrm>
        </p:spPr>
        <p:txBody>
          <a:bodyPr lIns="0" tIns="0" rIns="0" bIns="0">
            <a:noAutofit/>
          </a:bodyPr>
          <a:lstStyle>
            <a:lvl1pPr marL="0" indent="0">
              <a:lnSpc>
                <a:spcPts val="1200"/>
              </a:lnSpc>
              <a:spcBef>
                <a:spcPts val="0"/>
              </a:spcBef>
              <a:buNone/>
              <a:defRPr sz="1050">
                <a:solidFill>
                  <a:schemeClr val="bg1"/>
                </a:solidFill>
                <a:latin typeface="Arial" panose="020B0604020202020204" pitchFamily="34" charset="0"/>
                <a:cs typeface="Arial" panose="020B0604020202020204" pitchFamily="34" charset="0"/>
              </a:defRPr>
            </a:lvl1pPr>
          </a:lstStyle>
          <a:p>
            <a:pPr lvl="0"/>
            <a:r>
              <a:rPr lang="en-US" dirty="0"/>
              <a:t>Presenter name</a:t>
            </a:r>
            <a:br>
              <a:rPr lang="en-US" dirty="0"/>
            </a:br>
            <a:r>
              <a:rPr lang="en-US" dirty="0"/>
              <a:t>Title, Department</a:t>
            </a:r>
          </a:p>
        </p:txBody>
      </p:sp>
      <p:sp>
        <p:nvSpPr>
          <p:cNvPr id="29" name="TextBox 28">
            <a:extLst>
              <a:ext uri="{FF2B5EF4-FFF2-40B4-BE49-F238E27FC236}">
                <a16:creationId xmlns:a16="http://schemas.microsoft.com/office/drawing/2014/main" id="{FF47D01F-1089-684D-8AC5-52A84883759B}"/>
              </a:ext>
            </a:extLst>
          </p:cNvPr>
          <p:cNvSpPr txBox="1"/>
          <p:nvPr userDrawn="1"/>
        </p:nvSpPr>
        <p:spPr>
          <a:xfrm>
            <a:off x="3025046" y="5951624"/>
            <a:ext cx="2674509" cy="161583"/>
          </a:xfrm>
          <a:prstGeom prst="rect">
            <a:avLst/>
          </a:prstGeom>
          <a:noFill/>
        </p:spPr>
        <p:txBody>
          <a:bodyPr wrap="square" lIns="0" tIns="0" rIns="0" bIns="0" rtlCol="0">
            <a:noAutofit/>
          </a:bodyPr>
          <a:lstStyle/>
          <a:p>
            <a:pPr algn="r"/>
            <a:fld id="{1976A44C-969B-C046-938C-92CAE64EBF8B}" type="datetime4">
              <a:rPr lang="en-US" sz="1050" smtClean="0">
                <a:solidFill>
                  <a:schemeClr val="bg1"/>
                </a:solidFill>
                <a:latin typeface="Arial" panose="020B0604020202020204" pitchFamily="34" charset="0"/>
                <a:cs typeface="Arial" panose="020B0604020202020204" pitchFamily="34" charset="0"/>
              </a:rPr>
              <a:pPr algn="r"/>
              <a:t>August 24, 2023</a:t>
            </a:fld>
            <a:endParaRPr lang="en-US" sz="105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7705762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2">
    <p:bg>
      <p:bgPr>
        <a:solidFill>
          <a:srgbClr val="041E42"/>
        </a:solidFill>
        <a:effectLst/>
      </p:bgPr>
    </p:bg>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02DD08C5-12D6-314D-BB01-F838ADE6620E}"/>
              </a:ext>
            </a:extLst>
          </p:cNvPr>
          <p:cNvSpPr/>
          <p:nvPr userDrawn="1"/>
        </p:nvSpPr>
        <p:spPr>
          <a:xfrm>
            <a:off x="4943" y="0"/>
            <a:ext cx="9139057" cy="6858000"/>
          </a:xfrm>
          <a:prstGeom prst="rect">
            <a:avLst/>
          </a:prstGeom>
          <a:solidFill>
            <a:srgbClr val="041E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Picture Placeholder 4">
            <a:extLst>
              <a:ext uri="{FF2B5EF4-FFF2-40B4-BE49-F238E27FC236}">
                <a16:creationId xmlns:a16="http://schemas.microsoft.com/office/drawing/2014/main" id="{6B1B761A-27A7-E640-AAA0-157C2096C616}"/>
              </a:ext>
            </a:extLst>
          </p:cNvPr>
          <p:cNvSpPr>
            <a:spLocks noGrp="1"/>
          </p:cNvSpPr>
          <p:nvPr>
            <p:ph type="pic" sz="quarter" idx="16"/>
          </p:nvPr>
        </p:nvSpPr>
        <p:spPr>
          <a:xfrm>
            <a:off x="5968310" y="0"/>
            <a:ext cx="3175690" cy="6858000"/>
          </a:xfrm>
        </p:spPr>
        <p:txBody>
          <a:bodyPr/>
          <a:lstStyle/>
          <a:p>
            <a:endParaRPr lang="en-US" dirty="0"/>
          </a:p>
        </p:txBody>
      </p:sp>
      <p:pic>
        <p:nvPicPr>
          <p:cNvPr id="14" name="Graphic 13">
            <a:extLst>
              <a:ext uri="{FF2B5EF4-FFF2-40B4-BE49-F238E27FC236}">
                <a16:creationId xmlns:a16="http://schemas.microsoft.com/office/drawing/2014/main" id="{D1978BA5-72BD-1949-A11D-E2C7D816DA85}"/>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473308" y="5951622"/>
            <a:ext cx="1087135" cy="464407"/>
          </a:xfrm>
          <a:prstGeom prst="rect">
            <a:avLst/>
          </a:prstGeom>
        </p:spPr>
      </p:pic>
      <p:sp>
        <p:nvSpPr>
          <p:cNvPr id="2" name="Title 1">
            <a:extLst>
              <a:ext uri="{FF2B5EF4-FFF2-40B4-BE49-F238E27FC236}">
                <a16:creationId xmlns:a16="http://schemas.microsoft.com/office/drawing/2014/main" id="{AA4A5B1E-F1F1-7841-8234-EC29E0848AF4}"/>
              </a:ext>
            </a:extLst>
          </p:cNvPr>
          <p:cNvSpPr>
            <a:spLocks noGrp="1"/>
          </p:cNvSpPr>
          <p:nvPr>
            <p:ph type="ctrTitle" hasCustomPrompt="1"/>
          </p:nvPr>
        </p:nvSpPr>
        <p:spPr>
          <a:xfrm>
            <a:off x="473308" y="1817715"/>
            <a:ext cx="5226246" cy="164620"/>
          </a:xfrm>
        </p:spPr>
        <p:txBody>
          <a:bodyPr lIns="0" tIns="0" rIns="0" bIns="0" anchor="t" anchorCtr="0">
            <a:noAutofit/>
          </a:bodyPr>
          <a:lstStyle>
            <a:lvl1pPr algn="ctr">
              <a:defRPr sz="1050" b="1" cap="all" spc="75" baseline="0">
                <a:solidFill>
                  <a:schemeClr val="bg1"/>
                </a:solidFill>
                <a:latin typeface="Arial" panose="020B0604020202020204" pitchFamily="34" charset="0"/>
                <a:cs typeface="Arial" panose="020B0604020202020204" pitchFamily="34" charset="0"/>
              </a:defRPr>
            </a:lvl1pPr>
          </a:lstStyle>
          <a:p>
            <a:r>
              <a:rPr lang="en-US" dirty="0"/>
              <a:t>Presentation Title</a:t>
            </a:r>
          </a:p>
        </p:txBody>
      </p:sp>
      <p:sp>
        <p:nvSpPr>
          <p:cNvPr id="3" name="Subtitle 2">
            <a:extLst>
              <a:ext uri="{FF2B5EF4-FFF2-40B4-BE49-F238E27FC236}">
                <a16:creationId xmlns:a16="http://schemas.microsoft.com/office/drawing/2014/main" id="{B0760DD4-96F0-3049-BDB7-064112849C08}"/>
              </a:ext>
            </a:extLst>
          </p:cNvPr>
          <p:cNvSpPr>
            <a:spLocks noGrp="1"/>
          </p:cNvSpPr>
          <p:nvPr>
            <p:ph type="subTitle" idx="1" hasCustomPrompt="1"/>
          </p:nvPr>
        </p:nvSpPr>
        <p:spPr>
          <a:xfrm>
            <a:off x="473308" y="2149831"/>
            <a:ext cx="5226246" cy="3028088"/>
          </a:xfrm>
          <a:prstGeom prst="rect">
            <a:avLst/>
          </a:prstGeom>
        </p:spPr>
        <p:txBody>
          <a:bodyPr lIns="0" tIns="0" rIns="0" bIns="0">
            <a:noAutofit/>
          </a:bodyPr>
          <a:lstStyle>
            <a:lvl1pPr marL="0" indent="0" algn="ctr">
              <a:lnSpc>
                <a:spcPts val="5625"/>
              </a:lnSpc>
              <a:buNone/>
              <a:defRPr sz="5400">
                <a:solidFill>
                  <a:srgbClr val="A89968"/>
                </a:solidFill>
                <a:latin typeface="Georgia" panose="02040502050405020303" pitchFamily="18" charset="0"/>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dirty="0"/>
              <a:t>Presentation </a:t>
            </a:r>
            <a:br>
              <a:rPr lang="en-US" dirty="0"/>
            </a:br>
            <a:r>
              <a:rPr lang="en-US" dirty="0"/>
              <a:t>title headline goes here.</a:t>
            </a:r>
          </a:p>
        </p:txBody>
      </p:sp>
      <p:cxnSp>
        <p:nvCxnSpPr>
          <p:cNvPr id="8" name="Straight Connector 7">
            <a:extLst>
              <a:ext uri="{FF2B5EF4-FFF2-40B4-BE49-F238E27FC236}">
                <a16:creationId xmlns:a16="http://schemas.microsoft.com/office/drawing/2014/main" id="{C5E44B96-9B76-D14E-ACF3-7144347FCD7F}"/>
              </a:ext>
            </a:extLst>
          </p:cNvPr>
          <p:cNvCxnSpPr>
            <a:cxnSpLocks/>
          </p:cNvCxnSpPr>
          <p:nvPr userDrawn="1"/>
        </p:nvCxnSpPr>
        <p:spPr>
          <a:xfrm>
            <a:off x="473308" y="5721180"/>
            <a:ext cx="5226246"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pic>
        <p:nvPicPr>
          <p:cNvPr id="18" name="Graphic 17">
            <a:extLst>
              <a:ext uri="{FF2B5EF4-FFF2-40B4-BE49-F238E27FC236}">
                <a16:creationId xmlns:a16="http://schemas.microsoft.com/office/drawing/2014/main" id="{4E6F9784-A60F-3A47-B581-E2EB1E6FA38A}"/>
              </a:ext>
            </a:extLst>
          </p:cNvPr>
          <p:cNvPicPr>
            <a:picLocks noChangeAspect="1"/>
          </p:cNvPicPr>
          <p:nvPr userDrawn="1"/>
        </p:nvPicPr>
        <p:blipFill>
          <a:blip r:embed="rId4"/>
          <a:srcRect/>
          <a:stretch/>
        </p:blipFill>
        <p:spPr>
          <a:xfrm>
            <a:off x="2779924" y="889189"/>
            <a:ext cx="632894" cy="632894"/>
          </a:xfrm>
          <a:prstGeom prst="rect">
            <a:avLst/>
          </a:prstGeom>
        </p:spPr>
      </p:pic>
      <p:cxnSp>
        <p:nvCxnSpPr>
          <p:cNvPr id="20" name="Straight Connector 19">
            <a:extLst>
              <a:ext uri="{FF2B5EF4-FFF2-40B4-BE49-F238E27FC236}">
                <a16:creationId xmlns:a16="http://schemas.microsoft.com/office/drawing/2014/main" id="{1794235D-B38D-3B4F-A7D1-312883C95350}"/>
              </a:ext>
            </a:extLst>
          </p:cNvPr>
          <p:cNvCxnSpPr/>
          <p:nvPr userDrawn="1"/>
        </p:nvCxnSpPr>
        <p:spPr>
          <a:xfrm>
            <a:off x="3086431" y="-191069"/>
            <a:ext cx="0" cy="928523"/>
          </a:xfrm>
          <a:prstGeom prst="line">
            <a:avLst/>
          </a:prstGeom>
          <a:ln w="12700">
            <a:solidFill>
              <a:srgbClr val="A89968"/>
            </a:solidFill>
          </a:ln>
        </p:spPr>
        <p:style>
          <a:lnRef idx="1">
            <a:schemeClr val="dk1"/>
          </a:lnRef>
          <a:fillRef idx="0">
            <a:schemeClr val="dk1"/>
          </a:fillRef>
          <a:effectRef idx="0">
            <a:schemeClr val="dk1"/>
          </a:effectRef>
          <a:fontRef idx="minor">
            <a:schemeClr val="tx1"/>
          </a:fontRef>
        </p:style>
      </p:cxnSp>
      <p:sp>
        <p:nvSpPr>
          <p:cNvPr id="29" name="TextBox 28">
            <a:extLst>
              <a:ext uri="{FF2B5EF4-FFF2-40B4-BE49-F238E27FC236}">
                <a16:creationId xmlns:a16="http://schemas.microsoft.com/office/drawing/2014/main" id="{FF47D01F-1089-684D-8AC5-52A84883759B}"/>
              </a:ext>
            </a:extLst>
          </p:cNvPr>
          <p:cNvSpPr txBox="1"/>
          <p:nvPr userDrawn="1"/>
        </p:nvSpPr>
        <p:spPr>
          <a:xfrm>
            <a:off x="3025046" y="5951624"/>
            <a:ext cx="2674509" cy="161583"/>
          </a:xfrm>
          <a:prstGeom prst="rect">
            <a:avLst/>
          </a:prstGeom>
          <a:noFill/>
        </p:spPr>
        <p:txBody>
          <a:bodyPr wrap="square" lIns="0" tIns="0" rIns="0" bIns="0" rtlCol="0">
            <a:noAutofit/>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lang="en-US" sz="1050" dirty="0">
                <a:solidFill>
                  <a:schemeClr val="bg1"/>
                </a:solidFill>
                <a:latin typeface="Arial" panose="020B0604020202020204" pitchFamily="34" charset="0"/>
                <a:cs typeface="Arial" panose="020B0604020202020204" pitchFamily="34" charset="0"/>
              </a:rPr>
              <a:t>Presenter name</a:t>
            </a:r>
            <a:br>
              <a:rPr lang="en-US" sz="1050" dirty="0">
                <a:solidFill>
                  <a:schemeClr val="bg1"/>
                </a:solidFill>
                <a:latin typeface="Arial" panose="020B0604020202020204" pitchFamily="34" charset="0"/>
                <a:cs typeface="Arial" panose="020B0604020202020204" pitchFamily="34" charset="0"/>
              </a:rPr>
            </a:br>
            <a:r>
              <a:rPr lang="en-US" sz="1050" dirty="0">
                <a:solidFill>
                  <a:schemeClr val="bg1"/>
                </a:solidFill>
                <a:latin typeface="Arial" panose="020B0604020202020204" pitchFamily="34" charset="0"/>
                <a:cs typeface="Arial" panose="020B0604020202020204" pitchFamily="34" charset="0"/>
              </a:rPr>
              <a:t>Title, Department</a:t>
            </a:r>
          </a:p>
          <a:p>
            <a:pPr algn="r"/>
            <a:fld id="{1976A44C-969B-C046-938C-92CAE64EBF8B}" type="datetime4">
              <a:rPr lang="en-US" sz="1050" smtClean="0">
                <a:solidFill>
                  <a:schemeClr val="bg1"/>
                </a:solidFill>
                <a:latin typeface="Arial" panose="020B0604020202020204" pitchFamily="34" charset="0"/>
                <a:cs typeface="Arial" panose="020B0604020202020204" pitchFamily="34" charset="0"/>
              </a:rPr>
              <a:pPr algn="r"/>
              <a:t>August 24, 2023</a:t>
            </a:fld>
            <a:endParaRPr lang="en-US" sz="105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60466411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Divider 1">
    <p:bg>
      <p:bgPr>
        <a:solidFill>
          <a:srgbClr val="A89968"/>
        </a:solidFill>
        <a:effectLst/>
      </p:bgPr>
    </p:bg>
    <p:spTree>
      <p:nvGrpSpPr>
        <p:cNvPr id="1" name=""/>
        <p:cNvGrpSpPr/>
        <p:nvPr/>
      </p:nvGrpSpPr>
      <p:grpSpPr>
        <a:xfrm>
          <a:off x="0" y="0"/>
          <a:ext cx="0" cy="0"/>
          <a:chOff x="0" y="0"/>
          <a:chExt cx="0" cy="0"/>
        </a:xfrm>
      </p:grpSpPr>
      <p:pic>
        <p:nvPicPr>
          <p:cNvPr id="15" name="Picture 14">
            <a:extLst>
              <a:ext uri="{FF2B5EF4-FFF2-40B4-BE49-F238E27FC236}">
                <a16:creationId xmlns:a16="http://schemas.microsoft.com/office/drawing/2014/main" id="{247EDA7E-9600-A445-BD08-18A82ABED34B}"/>
              </a:ext>
            </a:extLst>
          </p:cNvPr>
          <p:cNvPicPr>
            <a:picLocks noChangeAspect="1"/>
          </p:cNvPicPr>
          <p:nvPr userDrawn="1"/>
        </p:nvPicPr>
        <p:blipFill>
          <a:blip r:embed="rId2"/>
          <a:srcRect/>
          <a:stretch/>
        </p:blipFill>
        <p:spPr>
          <a:xfrm>
            <a:off x="0" y="0"/>
            <a:ext cx="9144000" cy="6858000"/>
          </a:xfrm>
          <a:prstGeom prst="rect">
            <a:avLst/>
          </a:prstGeom>
        </p:spPr>
      </p:pic>
      <p:sp>
        <p:nvSpPr>
          <p:cNvPr id="2" name="Title 1">
            <a:extLst>
              <a:ext uri="{FF2B5EF4-FFF2-40B4-BE49-F238E27FC236}">
                <a16:creationId xmlns:a16="http://schemas.microsoft.com/office/drawing/2014/main" id="{778FC574-4858-E640-99C2-16CD9E1FF94A}"/>
              </a:ext>
            </a:extLst>
          </p:cNvPr>
          <p:cNvSpPr>
            <a:spLocks noGrp="1"/>
          </p:cNvSpPr>
          <p:nvPr>
            <p:ph type="title"/>
          </p:nvPr>
        </p:nvSpPr>
        <p:spPr>
          <a:xfrm>
            <a:off x="490298" y="2953265"/>
            <a:ext cx="4964456" cy="1609210"/>
          </a:xfrm>
        </p:spPr>
        <p:txBody>
          <a:bodyPr lIns="0" tIns="0" rIns="0" bIns="0" anchor="t" anchorCtr="0">
            <a:noAutofit/>
          </a:bodyPr>
          <a:lstStyle>
            <a:lvl1pPr>
              <a:defRPr sz="4500" cap="all" spc="75" baseline="0">
                <a:solidFill>
                  <a:schemeClr val="bg1"/>
                </a:solidFill>
                <a:latin typeface="Impact" panose="020B0806030902050204" pitchFamily="34" charset="0"/>
              </a:defRPr>
            </a:lvl1pPr>
          </a:lstStyle>
          <a:p>
            <a:r>
              <a:rPr lang="en-US" dirty="0"/>
              <a:t>Click to edit Master title style</a:t>
            </a:r>
          </a:p>
        </p:txBody>
      </p:sp>
      <p:sp>
        <p:nvSpPr>
          <p:cNvPr id="3" name="Text Placeholder 2">
            <a:extLst>
              <a:ext uri="{FF2B5EF4-FFF2-40B4-BE49-F238E27FC236}">
                <a16:creationId xmlns:a16="http://schemas.microsoft.com/office/drawing/2014/main" id="{DD2023AA-2197-0446-AB42-D28BA422DD8A}"/>
              </a:ext>
            </a:extLst>
          </p:cNvPr>
          <p:cNvSpPr>
            <a:spLocks noGrp="1"/>
          </p:cNvSpPr>
          <p:nvPr>
            <p:ph type="body" idx="1" hasCustomPrompt="1"/>
          </p:nvPr>
        </p:nvSpPr>
        <p:spPr>
          <a:xfrm>
            <a:off x="490298" y="4829176"/>
            <a:ext cx="4964456" cy="595440"/>
          </a:xfrm>
          <a:prstGeom prst="rect">
            <a:avLst/>
          </a:prstGeom>
        </p:spPr>
        <p:txBody>
          <a:bodyPr lIns="0" tIns="0" rIns="0" bIns="0">
            <a:noAutofit/>
          </a:bodyPr>
          <a:lstStyle>
            <a:lvl1pPr marL="0" indent="0">
              <a:buNone/>
              <a:defRPr sz="2250">
                <a:solidFill>
                  <a:srgbClr val="041E42"/>
                </a:solidFill>
                <a:latin typeface="Georgia" panose="02040502050405020303" pitchFamily="18" charset="0"/>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dirty="0"/>
              <a:t>Agenda Topic Here</a:t>
            </a:r>
          </a:p>
        </p:txBody>
      </p:sp>
      <p:sp>
        <p:nvSpPr>
          <p:cNvPr id="10" name="Text Placeholder 9">
            <a:extLst>
              <a:ext uri="{FF2B5EF4-FFF2-40B4-BE49-F238E27FC236}">
                <a16:creationId xmlns:a16="http://schemas.microsoft.com/office/drawing/2014/main" id="{92FE8BA0-9E2C-CF44-BABD-55B346783B67}"/>
              </a:ext>
            </a:extLst>
          </p:cNvPr>
          <p:cNvSpPr>
            <a:spLocks noGrp="1"/>
          </p:cNvSpPr>
          <p:nvPr>
            <p:ph type="body" sz="quarter" idx="13" hasCustomPrompt="1"/>
          </p:nvPr>
        </p:nvSpPr>
        <p:spPr>
          <a:xfrm>
            <a:off x="495061" y="2250003"/>
            <a:ext cx="4542235" cy="436563"/>
          </a:xfrm>
          <a:prstGeom prst="rect">
            <a:avLst/>
          </a:prstGeom>
        </p:spPr>
        <p:txBody>
          <a:bodyPr lIns="0" tIns="0" rIns="0" bIns="0" anchor="b" anchorCtr="0">
            <a:noAutofit/>
          </a:bodyPr>
          <a:lstStyle>
            <a:lvl1pPr marL="0" indent="0">
              <a:buNone/>
              <a:defRPr sz="1050" b="1" cap="all" spc="75" baseline="0">
                <a:solidFill>
                  <a:srgbClr val="041E42"/>
                </a:solidFill>
                <a:latin typeface="Arial" panose="020B0604020202020204" pitchFamily="34" charset="0"/>
                <a:cs typeface="Arial" panose="020B0604020202020204" pitchFamily="34" charset="0"/>
              </a:defRPr>
            </a:lvl1pPr>
          </a:lstStyle>
          <a:p>
            <a:pPr lvl="0"/>
            <a:r>
              <a:rPr lang="en-US" dirty="0"/>
              <a:t>Section Title/Number</a:t>
            </a:r>
          </a:p>
        </p:txBody>
      </p:sp>
      <p:cxnSp>
        <p:nvCxnSpPr>
          <p:cNvPr id="11" name="Straight Connector 10">
            <a:extLst>
              <a:ext uri="{FF2B5EF4-FFF2-40B4-BE49-F238E27FC236}">
                <a16:creationId xmlns:a16="http://schemas.microsoft.com/office/drawing/2014/main" id="{3E451DA1-6FA8-4E4D-A5F4-77545F145275}"/>
              </a:ext>
            </a:extLst>
          </p:cNvPr>
          <p:cNvCxnSpPr>
            <a:cxnSpLocks/>
          </p:cNvCxnSpPr>
          <p:nvPr userDrawn="1"/>
        </p:nvCxnSpPr>
        <p:spPr>
          <a:xfrm>
            <a:off x="495061" y="5523468"/>
            <a:ext cx="5647322"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14" name="TextBox 13">
            <a:extLst>
              <a:ext uri="{FF2B5EF4-FFF2-40B4-BE49-F238E27FC236}">
                <a16:creationId xmlns:a16="http://schemas.microsoft.com/office/drawing/2014/main" id="{842D5FF7-C44F-5149-AC5F-9B7A8D72CC3D}"/>
              </a:ext>
            </a:extLst>
          </p:cNvPr>
          <p:cNvSpPr txBox="1"/>
          <p:nvPr userDrawn="1"/>
        </p:nvSpPr>
        <p:spPr>
          <a:xfrm>
            <a:off x="490298" y="6455393"/>
            <a:ext cx="1956810" cy="138499"/>
          </a:xfrm>
          <a:prstGeom prst="rect">
            <a:avLst/>
          </a:prstGeom>
          <a:noFill/>
        </p:spPr>
        <p:txBody>
          <a:bodyPr wrap="square" lIns="0" tIns="0" rIns="0" bIns="0" rtlCol="0">
            <a:spAutoFit/>
          </a:bodyPr>
          <a:lstStyle/>
          <a:p>
            <a:fld id="{69C1D678-CE18-BA40-AE41-60E7006BDE26}" type="slidenum">
              <a:rPr lang="en-US" sz="900" smtClean="0">
                <a:solidFill>
                  <a:srgbClr val="041E42"/>
                </a:solidFill>
                <a:latin typeface="Arial" panose="020B0604020202020204" pitchFamily="34" charset="0"/>
                <a:cs typeface="Arial" panose="020B0604020202020204" pitchFamily="34" charset="0"/>
              </a:rPr>
              <a:t>‹#›</a:t>
            </a:fld>
            <a:endParaRPr lang="en-US" sz="900" dirty="0">
              <a:solidFill>
                <a:srgbClr val="041E42"/>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04733591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Divider 2">
    <p:bg>
      <p:bgPr>
        <a:solidFill>
          <a:srgbClr val="FFF7E9"/>
        </a:solidFill>
        <a:effectLst/>
      </p:bgPr>
    </p:bg>
    <p:spTree>
      <p:nvGrpSpPr>
        <p:cNvPr id="1" name=""/>
        <p:cNvGrpSpPr/>
        <p:nvPr/>
      </p:nvGrpSpPr>
      <p:grpSpPr>
        <a:xfrm>
          <a:off x="0" y="0"/>
          <a:ext cx="0" cy="0"/>
          <a:chOff x="0" y="0"/>
          <a:chExt cx="0" cy="0"/>
        </a:xfrm>
      </p:grpSpPr>
      <p:pic>
        <p:nvPicPr>
          <p:cNvPr id="18" name="Picture 17">
            <a:extLst>
              <a:ext uri="{FF2B5EF4-FFF2-40B4-BE49-F238E27FC236}">
                <a16:creationId xmlns:a16="http://schemas.microsoft.com/office/drawing/2014/main" id="{FD97C0F9-3EF1-024C-88FF-B7B3D56B3480}"/>
              </a:ext>
            </a:extLst>
          </p:cNvPr>
          <p:cNvPicPr>
            <a:picLocks noChangeAspect="1"/>
          </p:cNvPicPr>
          <p:nvPr userDrawn="1"/>
        </p:nvPicPr>
        <p:blipFill>
          <a:blip r:embed="rId2"/>
          <a:srcRect/>
          <a:stretch/>
        </p:blipFill>
        <p:spPr>
          <a:xfrm>
            <a:off x="0" y="0"/>
            <a:ext cx="9144000" cy="6858000"/>
          </a:xfrm>
          <a:prstGeom prst="rect">
            <a:avLst/>
          </a:prstGeom>
        </p:spPr>
      </p:pic>
      <p:sp>
        <p:nvSpPr>
          <p:cNvPr id="12" name="Title 1">
            <a:extLst>
              <a:ext uri="{FF2B5EF4-FFF2-40B4-BE49-F238E27FC236}">
                <a16:creationId xmlns:a16="http://schemas.microsoft.com/office/drawing/2014/main" id="{450A6A17-9EB7-1E40-85C0-F057028282BA}"/>
              </a:ext>
            </a:extLst>
          </p:cNvPr>
          <p:cNvSpPr>
            <a:spLocks noGrp="1"/>
          </p:cNvSpPr>
          <p:nvPr>
            <p:ph type="title"/>
          </p:nvPr>
        </p:nvSpPr>
        <p:spPr>
          <a:xfrm>
            <a:off x="491503" y="2953265"/>
            <a:ext cx="4964456" cy="1609210"/>
          </a:xfrm>
        </p:spPr>
        <p:txBody>
          <a:bodyPr lIns="0" tIns="0" rIns="0" bIns="0" anchor="t" anchorCtr="0">
            <a:noAutofit/>
          </a:bodyPr>
          <a:lstStyle>
            <a:lvl1pPr>
              <a:defRPr sz="5400" cap="all" spc="75" baseline="0">
                <a:solidFill>
                  <a:srgbClr val="041E42"/>
                </a:solidFill>
                <a:latin typeface="Impact" panose="020B0806030902050204" pitchFamily="34" charset="0"/>
              </a:defRPr>
            </a:lvl1pPr>
          </a:lstStyle>
          <a:p>
            <a:r>
              <a:rPr lang="en-US" dirty="0"/>
              <a:t>Click to edit Master title style</a:t>
            </a:r>
          </a:p>
        </p:txBody>
      </p:sp>
      <p:sp>
        <p:nvSpPr>
          <p:cNvPr id="13" name="Text Placeholder 2">
            <a:extLst>
              <a:ext uri="{FF2B5EF4-FFF2-40B4-BE49-F238E27FC236}">
                <a16:creationId xmlns:a16="http://schemas.microsoft.com/office/drawing/2014/main" id="{9F8DFEB7-3679-3547-A29F-A715A56176E3}"/>
              </a:ext>
            </a:extLst>
          </p:cNvPr>
          <p:cNvSpPr>
            <a:spLocks noGrp="1"/>
          </p:cNvSpPr>
          <p:nvPr>
            <p:ph type="body" idx="1" hasCustomPrompt="1"/>
          </p:nvPr>
        </p:nvSpPr>
        <p:spPr>
          <a:xfrm>
            <a:off x="491503" y="5198586"/>
            <a:ext cx="4964456" cy="595440"/>
          </a:xfrm>
          <a:prstGeom prst="rect">
            <a:avLst/>
          </a:prstGeom>
        </p:spPr>
        <p:txBody>
          <a:bodyPr lIns="0" tIns="0" rIns="0" bIns="0">
            <a:noAutofit/>
          </a:bodyPr>
          <a:lstStyle>
            <a:lvl1pPr marL="0" indent="0">
              <a:buNone/>
              <a:defRPr sz="3000">
                <a:solidFill>
                  <a:srgbClr val="004C9D"/>
                </a:solidFill>
                <a:latin typeface="Georgia" panose="02040502050405020303" pitchFamily="18" charset="0"/>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dirty="0"/>
              <a:t>Agenda Topic Here</a:t>
            </a:r>
          </a:p>
        </p:txBody>
      </p:sp>
      <p:sp>
        <p:nvSpPr>
          <p:cNvPr id="15" name="Text Placeholder 9">
            <a:extLst>
              <a:ext uri="{FF2B5EF4-FFF2-40B4-BE49-F238E27FC236}">
                <a16:creationId xmlns:a16="http://schemas.microsoft.com/office/drawing/2014/main" id="{60E59F6F-70DD-D44B-B463-CE6EDC04F540}"/>
              </a:ext>
            </a:extLst>
          </p:cNvPr>
          <p:cNvSpPr>
            <a:spLocks noGrp="1"/>
          </p:cNvSpPr>
          <p:nvPr>
            <p:ph type="body" sz="quarter" idx="13" hasCustomPrompt="1"/>
          </p:nvPr>
        </p:nvSpPr>
        <p:spPr>
          <a:xfrm>
            <a:off x="496266" y="2250003"/>
            <a:ext cx="4542235" cy="436563"/>
          </a:xfrm>
          <a:prstGeom prst="rect">
            <a:avLst/>
          </a:prstGeom>
        </p:spPr>
        <p:txBody>
          <a:bodyPr lIns="0" tIns="0" rIns="0" bIns="0" anchor="b" anchorCtr="0">
            <a:noAutofit/>
          </a:bodyPr>
          <a:lstStyle>
            <a:lvl1pPr marL="0" indent="0">
              <a:buNone/>
              <a:defRPr sz="1400" b="1" cap="all" spc="75" baseline="0">
                <a:solidFill>
                  <a:srgbClr val="A89968"/>
                </a:solidFill>
                <a:latin typeface="Arial" panose="020B0604020202020204" pitchFamily="34" charset="0"/>
                <a:cs typeface="Arial" panose="020B0604020202020204" pitchFamily="34" charset="0"/>
              </a:defRPr>
            </a:lvl1pPr>
          </a:lstStyle>
          <a:p>
            <a:pPr lvl="0"/>
            <a:r>
              <a:rPr lang="en-US" dirty="0"/>
              <a:t>Section Title/Number</a:t>
            </a:r>
          </a:p>
        </p:txBody>
      </p:sp>
      <p:cxnSp>
        <p:nvCxnSpPr>
          <p:cNvPr id="16" name="Straight Connector 15">
            <a:extLst>
              <a:ext uri="{FF2B5EF4-FFF2-40B4-BE49-F238E27FC236}">
                <a16:creationId xmlns:a16="http://schemas.microsoft.com/office/drawing/2014/main" id="{B2C6FB1D-2182-9F4E-AC14-7D349148A75A}"/>
              </a:ext>
            </a:extLst>
          </p:cNvPr>
          <p:cNvCxnSpPr>
            <a:cxnSpLocks/>
          </p:cNvCxnSpPr>
          <p:nvPr userDrawn="1"/>
        </p:nvCxnSpPr>
        <p:spPr>
          <a:xfrm>
            <a:off x="496266" y="5892878"/>
            <a:ext cx="4771473" cy="0"/>
          </a:xfrm>
          <a:prstGeom prst="line">
            <a:avLst/>
          </a:prstGeom>
          <a:ln w="12700">
            <a:solidFill>
              <a:srgbClr val="041E42"/>
            </a:solidFill>
          </a:ln>
          <a:effectLst/>
        </p:spPr>
        <p:style>
          <a:lnRef idx="2">
            <a:schemeClr val="accent1"/>
          </a:lnRef>
          <a:fillRef idx="0">
            <a:schemeClr val="accent1"/>
          </a:fillRef>
          <a:effectRef idx="1">
            <a:schemeClr val="accent1"/>
          </a:effectRef>
          <a:fontRef idx="minor">
            <a:schemeClr val="tx1"/>
          </a:fontRef>
        </p:style>
      </p:cxnSp>
      <p:sp>
        <p:nvSpPr>
          <p:cNvPr id="20" name="TextBox 19">
            <a:extLst>
              <a:ext uri="{FF2B5EF4-FFF2-40B4-BE49-F238E27FC236}">
                <a16:creationId xmlns:a16="http://schemas.microsoft.com/office/drawing/2014/main" id="{A2E26DA4-655B-2946-B7D6-97ACB07E886D}"/>
              </a:ext>
            </a:extLst>
          </p:cNvPr>
          <p:cNvSpPr txBox="1"/>
          <p:nvPr userDrawn="1"/>
        </p:nvSpPr>
        <p:spPr>
          <a:xfrm>
            <a:off x="490298" y="6455393"/>
            <a:ext cx="1956810" cy="138499"/>
          </a:xfrm>
          <a:prstGeom prst="rect">
            <a:avLst/>
          </a:prstGeom>
          <a:noFill/>
        </p:spPr>
        <p:txBody>
          <a:bodyPr wrap="square" lIns="0" tIns="0" rIns="0" bIns="0" rtlCol="0">
            <a:spAutoFit/>
          </a:bodyPr>
          <a:lstStyle/>
          <a:p>
            <a:fld id="{69C1D678-CE18-BA40-AE41-60E7006BDE26}" type="slidenum">
              <a:rPr lang="en-US" sz="900" smtClean="0">
                <a:solidFill>
                  <a:srgbClr val="041E42"/>
                </a:solidFill>
                <a:latin typeface="Arial" panose="020B0604020202020204" pitchFamily="34" charset="0"/>
                <a:cs typeface="Arial" panose="020B0604020202020204" pitchFamily="34" charset="0"/>
              </a:rPr>
              <a:t>‹#›</a:t>
            </a:fld>
            <a:endParaRPr lang="en-US" sz="900" dirty="0">
              <a:solidFill>
                <a:srgbClr val="041E42"/>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95221617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Quote">
    <p:bg>
      <p:bgPr>
        <a:solidFill>
          <a:srgbClr val="FFF7E9"/>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14388C09-1C04-D749-9B9A-1954A04E0B73}"/>
              </a:ext>
            </a:extLst>
          </p:cNvPr>
          <p:cNvPicPr>
            <a:picLocks noChangeAspect="1"/>
          </p:cNvPicPr>
          <p:nvPr userDrawn="1"/>
        </p:nvPicPr>
        <p:blipFill>
          <a:blip r:embed="rId2"/>
          <a:srcRect/>
          <a:stretch/>
        </p:blipFill>
        <p:spPr>
          <a:xfrm>
            <a:off x="0" y="0"/>
            <a:ext cx="9144000" cy="6858000"/>
          </a:xfrm>
          <a:prstGeom prst="rect">
            <a:avLst/>
          </a:prstGeom>
        </p:spPr>
      </p:pic>
      <p:pic>
        <p:nvPicPr>
          <p:cNvPr id="6" name="Graphic 5">
            <a:extLst>
              <a:ext uri="{FF2B5EF4-FFF2-40B4-BE49-F238E27FC236}">
                <a16:creationId xmlns:a16="http://schemas.microsoft.com/office/drawing/2014/main" id="{27861679-0949-EB4A-ACE2-F1813F1B8FC5}"/>
              </a:ext>
            </a:extLst>
          </p:cNvPr>
          <p:cNvPicPr>
            <a:picLocks noChangeAspect="1"/>
          </p:cNvPicPr>
          <p:nvPr userDrawn="1"/>
        </p:nvPicPr>
        <p:blipFill>
          <a:blip r:embed="rId3"/>
          <a:srcRect/>
          <a:stretch/>
        </p:blipFill>
        <p:spPr>
          <a:xfrm>
            <a:off x="4334191" y="5091566"/>
            <a:ext cx="475620" cy="593618"/>
          </a:xfrm>
          <a:prstGeom prst="rect">
            <a:avLst/>
          </a:prstGeom>
        </p:spPr>
      </p:pic>
      <p:pic>
        <p:nvPicPr>
          <p:cNvPr id="8" name="Graphic 7">
            <a:extLst>
              <a:ext uri="{FF2B5EF4-FFF2-40B4-BE49-F238E27FC236}">
                <a16:creationId xmlns:a16="http://schemas.microsoft.com/office/drawing/2014/main" id="{6484226E-17CF-7548-AEF6-B1745AB3BC71}"/>
              </a:ext>
            </a:extLst>
          </p:cNvPr>
          <p:cNvPicPr>
            <a:picLocks noChangeAspect="1"/>
          </p:cNvPicPr>
          <p:nvPr userDrawn="1"/>
        </p:nvPicPr>
        <p:blipFill>
          <a:blip r:embed="rId4">
            <a:extLst>
              <a:ext uri="{96DAC541-7B7A-43D3-8B79-37D633B846F1}">
                <asvg:svgBlip xmlns:asvg="http://schemas.microsoft.com/office/drawing/2016/SVG/main" r:embed="rId5"/>
              </a:ext>
            </a:extLst>
          </a:blip>
          <a:srcRect/>
          <a:stretch/>
        </p:blipFill>
        <p:spPr>
          <a:xfrm>
            <a:off x="4412976" y="2213555"/>
            <a:ext cx="318050" cy="257880"/>
          </a:xfrm>
          <a:prstGeom prst="rect">
            <a:avLst/>
          </a:prstGeom>
        </p:spPr>
      </p:pic>
      <p:sp>
        <p:nvSpPr>
          <p:cNvPr id="10" name="Text Placeholder 9">
            <a:extLst>
              <a:ext uri="{FF2B5EF4-FFF2-40B4-BE49-F238E27FC236}">
                <a16:creationId xmlns:a16="http://schemas.microsoft.com/office/drawing/2014/main" id="{4239861B-5B4E-CD4A-8638-5C1B48F6D402}"/>
              </a:ext>
            </a:extLst>
          </p:cNvPr>
          <p:cNvSpPr>
            <a:spLocks noGrp="1"/>
          </p:cNvSpPr>
          <p:nvPr>
            <p:ph type="body" sz="quarter" idx="10" hasCustomPrompt="1"/>
          </p:nvPr>
        </p:nvSpPr>
        <p:spPr>
          <a:xfrm>
            <a:off x="2097157" y="2743843"/>
            <a:ext cx="4949686" cy="2082800"/>
          </a:xfrm>
        </p:spPr>
        <p:txBody>
          <a:bodyPr anchor="ctr" anchorCtr="0">
            <a:noAutofit/>
          </a:bodyPr>
          <a:lstStyle>
            <a:lvl1pPr marL="0" indent="0" algn="ctr">
              <a:lnSpc>
                <a:spcPct val="100000"/>
              </a:lnSpc>
              <a:buNone/>
              <a:defRPr sz="2500">
                <a:solidFill>
                  <a:srgbClr val="041E42"/>
                </a:solidFill>
                <a:latin typeface="Georgia" panose="02040502050405020303" pitchFamily="18" charset="0"/>
              </a:defRPr>
            </a:lvl1pPr>
            <a:lvl2pPr algn="ctr">
              <a:defRPr/>
            </a:lvl2pPr>
            <a:lvl3pPr algn="ctr">
              <a:defRPr/>
            </a:lvl3pPr>
            <a:lvl4pPr algn="ctr">
              <a:defRPr/>
            </a:lvl4pPr>
            <a:lvl5pPr algn="ctr">
              <a:defRPr/>
            </a:lvl5pPr>
          </a:lstStyle>
          <a:p>
            <a:pPr lvl="0"/>
            <a:r>
              <a:rPr lang="en-US" dirty="0"/>
              <a:t>Type quote here. Duis </a:t>
            </a:r>
            <a:r>
              <a:rPr lang="en-US" dirty="0" err="1"/>
              <a:t>aute</a:t>
            </a:r>
            <a:r>
              <a:rPr lang="en-US" dirty="0"/>
              <a:t> </a:t>
            </a:r>
            <a:r>
              <a:rPr lang="en-US" dirty="0" err="1"/>
              <a:t>irure</a:t>
            </a:r>
            <a:r>
              <a:rPr lang="en-US" dirty="0"/>
              <a:t> dolor in </a:t>
            </a:r>
            <a:r>
              <a:rPr lang="en-US" dirty="0" err="1"/>
              <a:t>reprehenderit</a:t>
            </a:r>
            <a:r>
              <a:rPr lang="en-US" dirty="0"/>
              <a:t> in </a:t>
            </a:r>
            <a:r>
              <a:rPr lang="en-US" dirty="0" err="1"/>
              <a:t>voluptate</a:t>
            </a:r>
            <a:r>
              <a:rPr lang="en-US" dirty="0"/>
              <a:t> </a:t>
            </a:r>
            <a:r>
              <a:rPr lang="en-US" dirty="0" err="1"/>
              <a:t>velit</a:t>
            </a:r>
            <a:r>
              <a:rPr lang="en-US" dirty="0"/>
              <a:t> </a:t>
            </a:r>
            <a:r>
              <a:rPr lang="en-US" dirty="0" err="1"/>
              <a:t>esse</a:t>
            </a:r>
            <a:r>
              <a:rPr lang="en-US" dirty="0"/>
              <a:t> </a:t>
            </a:r>
            <a:r>
              <a:rPr lang="en-US" dirty="0" err="1"/>
              <a:t>cillum</a:t>
            </a:r>
            <a:r>
              <a:rPr lang="en-US" dirty="0"/>
              <a:t> dolore </a:t>
            </a:r>
            <a:r>
              <a:rPr lang="en-US" dirty="0" err="1"/>
              <a:t>eu</a:t>
            </a:r>
            <a:r>
              <a:rPr lang="en-US" dirty="0"/>
              <a:t> </a:t>
            </a:r>
            <a:r>
              <a:rPr lang="en-US" dirty="0" err="1"/>
              <a:t>fugiat</a:t>
            </a:r>
            <a:r>
              <a:rPr lang="en-US" dirty="0"/>
              <a:t> </a:t>
            </a:r>
            <a:r>
              <a:rPr lang="en-US" dirty="0" err="1"/>
              <a:t>nulla</a:t>
            </a:r>
            <a:r>
              <a:rPr lang="en-US" dirty="0"/>
              <a:t> </a:t>
            </a:r>
            <a:r>
              <a:rPr lang="en-US" dirty="0" err="1"/>
              <a:t>pariatur</a:t>
            </a:r>
            <a:r>
              <a:rPr lang="en-US" dirty="0"/>
              <a:t>. </a:t>
            </a:r>
            <a:r>
              <a:rPr lang="en-US" dirty="0" err="1"/>
              <a:t>Excepteur</a:t>
            </a:r>
            <a:r>
              <a:rPr lang="en-US" dirty="0"/>
              <a:t> </a:t>
            </a:r>
            <a:r>
              <a:rPr lang="en-US" dirty="0" err="1"/>
              <a:t>sint</a:t>
            </a:r>
            <a:r>
              <a:rPr lang="en-US" dirty="0"/>
              <a:t> </a:t>
            </a:r>
            <a:r>
              <a:rPr lang="en-US" dirty="0" err="1"/>
              <a:t>occaecat</a:t>
            </a:r>
            <a:r>
              <a:rPr lang="en-US" dirty="0"/>
              <a:t> </a:t>
            </a:r>
            <a:r>
              <a:rPr lang="en-US" dirty="0" err="1"/>
              <a:t>cupidatat</a:t>
            </a:r>
            <a:r>
              <a:rPr lang="en-US" dirty="0"/>
              <a:t> non </a:t>
            </a:r>
            <a:r>
              <a:rPr lang="en-US" dirty="0" err="1"/>
              <a:t>proident</a:t>
            </a:r>
            <a:r>
              <a:rPr lang="en-US" dirty="0"/>
              <a:t>, set in culpa.”</a:t>
            </a:r>
          </a:p>
        </p:txBody>
      </p:sp>
      <p:sp>
        <p:nvSpPr>
          <p:cNvPr id="13" name="TextBox 12">
            <a:extLst>
              <a:ext uri="{FF2B5EF4-FFF2-40B4-BE49-F238E27FC236}">
                <a16:creationId xmlns:a16="http://schemas.microsoft.com/office/drawing/2014/main" id="{65FDACFB-45AC-344D-87C8-0EC29BCC2475}"/>
              </a:ext>
            </a:extLst>
          </p:cNvPr>
          <p:cNvSpPr txBox="1"/>
          <p:nvPr userDrawn="1"/>
        </p:nvSpPr>
        <p:spPr>
          <a:xfrm>
            <a:off x="490298" y="6455393"/>
            <a:ext cx="1956810" cy="138499"/>
          </a:xfrm>
          <a:prstGeom prst="rect">
            <a:avLst/>
          </a:prstGeom>
          <a:noFill/>
        </p:spPr>
        <p:txBody>
          <a:bodyPr wrap="square" lIns="0" tIns="0" rIns="0" bIns="0" rtlCol="0">
            <a:spAutoFit/>
          </a:bodyPr>
          <a:lstStyle/>
          <a:p>
            <a:fld id="{69C1D678-CE18-BA40-AE41-60E7006BDE26}" type="slidenum">
              <a:rPr lang="en-US" sz="900" smtClean="0">
                <a:solidFill>
                  <a:srgbClr val="041E42"/>
                </a:solidFill>
                <a:latin typeface="Arial" panose="020B0604020202020204" pitchFamily="34" charset="0"/>
                <a:cs typeface="Arial" panose="020B0604020202020204" pitchFamily="34" charset="0"/>
              </a:rPr>
              <a:t>‹#›</a:t>
            </a:fld>
            <a:endParaRPr lang="en-US" sz="900" dirty="0">
              <a:solidFill>
                <a:srgbClr val="041E42"/>
              </a:solidFill>
              <a:latin typeface="Arial" panose="020B0604020202020204" pitchFamily="34" charset="0"/>
              <a:cs typeface="Arial" panose="020B0604020202020204" pitchFamily="34" charset="0"/>
            </a:endParaRPr>
          </a:p>
        </p:txBody>
      </p:sp>
      <p:pic>
        <p:nvPicPr>
          <p:cNvPr id="15" name="Graphic 14">
            <a:extLst>
              <a:ext uri="{FF2B5EF4-FFF2-40B4-BE49-F238E27FC236}">
                <a16:creationId xmlns:a16="http://schemas.microsoft.com/office/drawing/2014/main" id="{9EEDA355-16BA-4045-AB40-B2E42E52C788}"/>
              </a:ext>
            </a:extLst>
          </p:cNvPr>
          <p:cNvPicPr>
            <a:picLocks noChangeAspect="1"/>
          </p:cNvPicPr>
          <p:nvPr userDrawn="1"/>
        </p:nvPicPr>
        <p:blipFill>
          <a:blip r:embed="rId6">
            <a:extLst>
              <a:ext uri="{96DAC541-7B7A-43D3-8B79-37D633B846F1}">
                <asvg:svgBlip xmlns:asvg="http://schemas.microsoft.com/office/drawing/2016/SVG/main" r:embed="rId7"/>
              </a:ext>
            </a:extLst>
          </a:blip>
          <a:srcRect/>
          <a:stretch/>
        </p:blipFill>
        <p:spPr>
          <a:xfrm>
            <a:off x="7821828" y="6172714"/>
            <a:ext cx="1112214" cy="475121"/>
          </a:xfrm>
          <a:prstGeom prst="rect">
            <a:avLst/>
          </a:prstGeom>
        </p:spPr>
      </p:pic>
      <p:cxnSp>
        <p:nvCxnSpPr>
          <p:cNvPr id="16" name="Straight Connector 15">
            <a:extLst>
              <a:ext uri="{FF2B5EF4-FFF2-40B4-BE49-F238E27FC236}">
                <a16:creationId xmlns:a16="http://schemas.microsoft.com/office/drawing/2014/main" id="{AF0596CC-E67E-4D43-8335-B5EC617C230E}"/>
              </a:ext>
            </a:extLst>
          </p:cNvPr>
          <p:cNvCxnSpPr>
            <a:cxnSpLocks/>
          </p:cNvCxnSpPr>
          <p:nvPr userDrawn="1"/>
        </p:nvCxnSpPr>
        <p:spPr>
          <a:xfrm>
            <a:off x="490298" y="6357554"/>
            <a:ext cx="7242345" cy="0"/>
          </a:xfrm>
          <a:prstGeom prst="line">
            <a:avLst/>
          </a:prstGeom>
          <a:ln w="12700">
            <a:solidFill>
              <a:srgbClr val="041E42"/>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99062405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dirty="0"/>
              <a:t>Click to edit Master title style</a:t>
            </a:r>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lumMod val="65000"/>
                    <a:lumOff val="3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Tree>
    <p:extLst>
      <p:ext uri="{BB962C8B-B14F-4D97-AF65-F5344CB8AC3E}">
        <p14:creationId xmlns:p14="http://schemas.microsoft.com/office/powerpoint/2010/main" val="41181444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56597109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43056909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png"/><Relationship Id="rId3" Type="http://schemas.openxmlformats.org/officeDocument/2006/relationships/slideLayout" Target="../slideLayouts/slideLayout3.xml"/><Relationship Id="rId21" Type="http://schemas.openxmlformats.org/officeDocument/2006/relationships/image" Target="../media/image4.sv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sv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1" name="Graphic 10">
            <a:extLst>
              <a:ext uri="{FF2B5EF4-FFF2-40B4-BE49-F238E27FC236}">
                <a16:creationId xmlns:a16="http://schemas.microsoft.com/office/drawing/2014/main" id="{367BACB3-57D2-274D-AAA8-1235CE8B7DDA}"/>
              </a:ext>
            </a:extLst>
          </p:cNvPr>
          <p:cNvPicPr>
            <a:picLocks noChangeAspect="1"/>
          </p:cNvPicPr>
          <p:nvPr userDrawn="1"/>
        </p:nvPicPr>
        <p:blipFill>
          <a:blip r:embed="rId18">
            <a:extLst>
              <a:ext uri="{96DAC541-7B7A-43D3-8B79-37D633B846F1}">
                <asvg:svgBlip xmlns:asvg="http://schemas.microsoft.com/office/drawing/2016/SVG/main" r:embed="rId19"/>
              </a:ext>
            </a:extLst>
          </a:blip>
          <a:srcRect/>
          <a:stretch/>
        </p:blipFill>
        <p:spPr>
          <a:xfrm>
            <a:off x="5977466" y="2888628"/>
            <a:ext cx="2929471" cy="3773037"/>
          </a:xfrm>
          <a:prstGeom prst="rect">
            <a:avLst/>
          </a:prstGeom>
        </p:spPr>
      </p:pic>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7" name="Graphic 6">
            <a:extLst>
              <a:ext uri="{FF2B5EF4-FFF2-40B4-BE49-F238E27FC236}">
                <a16:creationId xmlns:a16="http://schemas.microsoft.com/office/drawing/2014/main" id="{06DD9963-F0D9-1E47-870E-622FC055FF58}"/>
              </a:ext>
            </a:extLst>
          </p:cNvPr>
          <p:cNvPicPr>
            <a:picLocks noChangeAspect="1"/>
          </p:cNvPicPr>
          <p:nvPr userDrawn="1"/>
        </p:nvPicPr>
        <p:blipFill>
          <a:blip r:embed="rId20">
            <a:extLst>
              <a:ext uri="{96DAC541-7B7A-43D3-8B79-37D633B846F1}">
                <asvg:svgBlip xmlns:asvg="http://schemas.microsoft.com/office/drawing/2016/SVG/main" r:embed="rId21"/>
              </a:ext>
            </a:extLst>
          </a:blip>
          <a:srcRect/>
          <a:stretch/>
        </p:blipFill>
        <p:spPr>
          <a:xfrm>
            <a:off x="7821828" y="6172714"/>
            <a:ext cx="1112214" cy="475121"/>
          </a:xfrm>
          <a:prstGeom prst="rect">
            <a:avLst/>
          </a:prstGeom>
        </p:spPr>
      </p:pic>
      <p:cxnSp>
        <p:nvCxnSpPr>
          <p:cNvPr id="8" name="Straight Connector 7">
            <a:extLst>
              <a:ext uri="{FF2B5EF4-FFF2-40B4-BE49-F238E27FC236}">
                <a16:creationId xmlns:a16="http://schemas.microsoft.com/office/drawing/2014/main" id="{D400E7E4-26A6-9D4E-8217-560389A19CAD}"/>
              </a:ext>
            </a:extLst>
          </p:cNvPr>
          <p:cNvCxnSpPr>
            <a:cxnSpLocks/>
          </p:cNvCxnSpPr>
          <p:nvPr userDrawn="1"/>
        </p:nvCxnSpPr>
        <p:spPr>
          <a:xfrm>
            <a:off x="490298" y="6357554"/>
            <a:ext cx="7242345" cy="0"/>
          </a:xfrm>
          <a:prstGeom prst="line">
            <a:avLst/>
          </a:prstGeom>
          <a:ln w="12700">
            <a:solidFill>
              <a:srgbClr val="041E42"/>
            </a:solidFill>
          </a:ln>
          <a:effectLst/>
        </p:spPr>
        <p:style>
          <a:lnRef idx="2">
            <a:schemeClr val="accent1"/>
          </a:lnRef>
          <a:fillRef idx="0">
            <a:schemeClr val="accent1"/>
          </a:fillRef>
          <a:effectRef idx="1">
            <a:schemeClr val="accent1"/>
          </a:effectRef>
          <a:fontRef idx="minor">
            <a:schemeClr val="tx1"/>
          </a:fontRef>
        </p:style>
      </p:cxnSp>
      <p:sp>
        <p:nvSpPr>
          <p:cNvPr id="10" name="TextBox 9">
            <a:extLst>
              <a:ext uri="{FF2B5EF4-FFF2-40B4-BE49-F238E27FC236}">
                <a16:creationId xmlns:a16="http://schemas.microsoft.com/office/drawing/2014/main" id="{23B9EB1D-AE07-7246-984D-F4D46B6F5165}"/>
              </a:ext>
            </a:extLst>
          </p:cNvPr>
          <p:cNvSpPr txBox="1"/>
          <p:nvPr userDrawn="1"/>
        </p:nvSpPr>
        <p:spPr>
          <a:xfrm>
            <a:off x="490298" y="6455393"/>
            <a:ext cx="1956810" cy="138499"/>
          </a:xfrm>
          <a:prstGeom prst="rect">
            <a:avLst/>
          </a:prstGeom>
          <a:noFill/>
        </p:spPr>
        <p:txBody>
          <a:bodyPr wrap="square" lIns="0" tIns="0" rIns="0" bIns="0" rtlCol="0">
            <a:spAutoFit/>
          </a:bodyPr>
          <a:lstStyle/>
          <a:p>
            <a:fld id="{69C1D678-CE18-BA40-AE41-60E7006BDE26}" type="slidenum">
              <a:rPr lang="en-US" sz="900" smtClean="0">
                <a:solidFill>
                  <a:srgbClr val="041E42"/>
                </a:solidFill>
                <a:latin typeface="Arial" panose="020B0604020202020204" pitchFamily="34" charset="0"/>
                <a:cs typeface="Arial" panose="020B0604020202020204" pitchFamily="34" charset="0"/>
              </a:rPr>
              <a:t>‹#›</a:t>
            </a:fld>
            <a:endParaRPr lang="en-US" sz="900" dirty="0">
              <a:solidFill>
                <a:srgbClr val="041E42"/>
              </a:solidFill>
              <a:latin typeface="Arial" panose="020B0604020202020204" pitchFamily="34" charset="0"/>
              <a:cs typeface="Arial" panose="020B0604020202020204" pitchFamily="34" charset="0"/>
            </a:endParaRPr>
          </a:p>
        </p:txBody>
      </p:sp>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Autofit/>
          </a:bodyPr>
          <a:lstStyle/>
          <a:p>
            <a:r>
              <a:rPr lang="en-US" dirty="0"/>
              <a:t>Click to edit Master title style</a:t>
            </a:r>
          </a:p>
        </p:txBody>
      </p:sp>
    </p:spTree>
    <p:extLst>
      <p:ext uri="{BB962C8B-B14F-4D97-AF65-F5344CB8AC3E}">
        <p14:creationId xmlns:p14="http://schemas.microsoft.com/office/powerpoint/2010/main" val="3626457542"/>
      </p:ext>
    </p:extLst>
  </p:cSld>
  <p:clrMap bg1="lt1" tx1="dk1" bg2="lt2" tx2="dk2" accent1="accent1" accent2="accent2" accent3="accent3" accent4="accent4" accent5="accent5" accent6="accent6" hlink="hlink" folHlink="folHlink"/>
  <p:sldLayoutIdLst>
    <p:sldLayoutId id="2147483683" r:id="rId1"/>
    <p:sldLayoutId id="2147483684" r:id="rId2"/>
    <p:sldLayoutId id="2147483685" r:id="rId3"/>
    <p:sldLayoutId id="2147483686" r:id="rId4"/>
    <p:sldLayoutId id="2147483687" r:id="rId5"/>
    <p:sldLayoutId id="2147483688" r:id="rId6"/>
    <p:sldLayoutId id="2147483689" r:id="rId7"/>
    <p:sldLayoutId id="2147483690" r:id="rId8"/>
    <p:sldLayoutId id="2147483691" r:id="rId9"/>
    <p:sldLayoutId id="2147483692" r:id="rId10"/>
    <p:sldLayoutId id="2147483693" r:id="rId11"/>
    <p:sldLayoutId id="2147483694" r:id="rId12"/>
    <p:sldLayoutId id="2147483695" r:id="rId13"/>
    <p:sldLayoutId id="2147483696" r:id="rId14"/>
    <p:sldLayoutId id="2147483697" r:id="rId15"/>
    <p:sldLayoutId id="2147483698" r:id="rId16"/>
  </p:sldLayoutIdLst>
  <p:txStyles>
    <p:titleStyle>
      <a:lvl1pPr algn="l" defTabSz="914400" rtl="0" eaLnBrk="1" latinLnBrk="0" hangingPunct="1">
        <a:lnSpc>
          <a:spcPct val="90000"/>
        </a:lnSpc>
        <a:spcBef>
          <a:spcPct val="0"/>
        </a:spcBef>
        <a:buNone/>
        <a:defRPr sz="4400" kern="1200" cap="all" baseline="0">
          <a:solidFill>
            <a:srgbClr val="041E42"/>
          </a:solidFill>
          <a:latin typeface="Impact" panose="020B0806030902050204" pitchFamily="34" charset="0"/>
          <a:ea typeface="+mj-ea"/>
          <a:cs typeface="+mj-cs"/>
        </a:defRPr>
      </a:lvl1pPr>
    </p:titleStyle>
    <p:bodyStyle>
      <a:lvl1pPr marL="228600" indent="-228600" algn="l" defTabSz="914400" rtl="0" eaLnBrk="1" latinLnBrk="0" hangingPunct="1">
        <a:lnSpc>
          <a:spcPct val="100000"/>
        </a:lnSpc>
        <a:spcBef>
          <a:spcPts val="1000"/>
        </a:spcBef>
        <a:buFont typeface="Arial" panose="020B0604020202020204" pitchFamily="34" charset="0"/>
        <a:buChar char="•"/>
        <a:defRPr sz="2800" kern="1200">
          <a:solidFill>
            <a:schemeClr val="tx1">
              <a:lumMod val="65000"/>
              <a:lumOff val="35000"/>
            </a:schemeClr>
          </a:solidFill>
          <a:latin typeface="Georgia" panose="02040502050405020303" pitchFamily="18"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A89968"/>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A89968"/>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A89968"/>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A89968"/>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3" Type="http://schemas.openxmlformats.org/officeDocument/2006/relationships/hyperlink" Target="https://nam11.safelinks.protection.outlook.com/?url=https%3A%2F%2Fuakron-prod.dotcms.cloud%2Fogc%2FUniversityRules%2Fpdf%2F41-01.pdf&amp;data=05%7C01%7Calm133%40uakron.edu%7C7e8e682c203d48f51c2208db976855a1%7Ce8575dedd7f94ecea4aa0b32991aeedd%7C0%7C0%7C638270246599472481%7CUnknown%7CTWFpbGZsb3d8eyJWIjoiMC4wLjAwMDAiLCJQIjoiV2luMzIiLCJBTiI6Ik1haWwiLCJXVCI6Mn0%3D%7C3000%7C%7C%7C&amp;sdata=%2Frun17jodn7rNgINvL3aioKP8KHYKECEF%2Fc%2B9%2FR5weM%3D&amp;reserved=0" TargetMode="External"/><Relationship Id="rId2" Type="http://schemas.openxmlformats.org/officeDocument/2006/relationships/hyperlink" Target="https://nam11.safelinks.protection.outlook.com/?url=https%3A%2F%2Fopenai.com%2Fblog%2Fchatgpt&amp;data=05%7C01%7Calm133%40uakron.edu%7C7e8e682c203d48f51c2208db976855a1%7Ce8575dedd7f94ecea4aa0b32991aeedd%7C0%7C0%7C638270246599472481%7CUnknown%7CTWFpbGZsb3d8eyJWIjoiMC4wLjAwMDAiLCJQIjoiV2luMzIiLCJBTiI6Ik1haWwiLCJXVCI6Mn0%3D%7C3000%7C%7C%7C&amp;sdata=bvOlhN0rojzoJo45%2Fbu57wnMRbAKSrVOZJ%2Bo%2FNFkpRU%3D&amp;reserved=0" TargetMode="External"/><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2" Type="http://schemas.openxmlformats.org/officeDocument/2006/relationships/hyperlink" Target="mailto:alm133@uakron.edu" TargetMode="Externa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3" Type="http://schemas.openxmlformats.org/officeDocument/2006/relationships/hyperlink" Target="https://www.uakron.edu/itl/" TargetMode="External"/><Relationship Id="rId2" Type="http://schemas.openxmlformats.org/officeDocument/2006/relationships/image" Target="../media/image17.png"/><Relationship Id="rId1" Type="http://schemas.openxmlformats.org/officeDocument/2006/relationships/slideLayout" Target="../slideLayouts/slideLayout9.xml"/><Relationship Id="rId4" Type="http://schemas.openxmlformats.org/officeDocument/2006/relationships/hyperlink" Target="mailto:ITL@uakron.edu"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xml"/><Relationship Id="rId1" Type="http://schemas.openxmlformats.org/officeDocument/2006/relationships/slideLayout" Target="../slideLayouts/slideLayout9.xml"/><Relationship Id="rId5" Type="http://schemas.openxmlformats.org/officeDocument/2006/relationships/hyperlink" Target="mailto:DDSHelp@uakron.edu" TargetMode="External"/><Relationship Id="rId4" Type="http://schemas.openxmlformats.org/officeDocument/2006/relationships/hyperlink" Target="https://uakron.edu/learn/ols/index.dot" TargetMode="External"/></Relationships>
</file>

<file path=ppt/slides/_rels/slide5.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A81136FF-9BFC-E044-CC31-FE2BA09E8E0F}"/>
              </a:ext>
            </a:extLst>
          </p:cNvPr>
          <p:cNvSpPr>
            <a:spLocks noGrp="1"/>
          </p:cNvSpPr>
          <p:nvPr>
            <p:ph type="subTitle" idx="1"/>
          </p:nvPr>
        </p:nvSpPr>
        <p:spPr>
          <a:xfrm>
            <a:off x="485775" y="2217463"/>
            <a:ext cx="5226246" cy="3028088"/>
          </a:xfrm>
        </p:spPr>
        <p:txBody>
          <a:bodyPr/>
          <a:lstStyle/>
          <a:p>
            <a:r>
              <a:rPr lang="en-US" sz="5200" dirty="0">
                <a:latin typeface="+mj-lt"/>
              </a:rPr>
              <a:t>Teaching Resources for GTAs</a:t>
            </a:r>
          </a:p>
        </p:txBody>
      </p:sp>
      <p:sp>
        <p:nvSpPr>
          <p:cNvPr id="4" name="Text Placeholder 3">
            <a:extLst>
              <a:ext uri="{FF2B5EF4-FFF2-40B4-BE49-F238E27FC236}">
                <a16:creationId xmlns:a16="http://schemas.microsoft.com/office/drawing/2014/main" id="{4D23D32B-EAF7-E849-01AD-6822153A400C}"/>
              </a:ext>
            </a:extLst>
          </p:cNvPr>
          <p:cNvSpPr>
            <a:spLocks noGrp="1"/>
          </p:cNvSpPr>
          <p:nvPr>
            <p:ph type="body" sz="quarter" idx="15"/>
          </p:nvPr>
        </p:nvSpPr>
        <p:spPr/>
        <p:txBody>
          <a:bodyPr/>
          <a:lstStyle/>
          <a:p>
            <a:r>
              <a:rPr lang="en-US" dirty="0">
                <a:latin typeface="+mj-lt"/>
              </a:rPr>
              <a:t>Dr. Andrea L. </a:t>
            </a:r>
            <a:r>
              <a:rPr lang="en-US" dirty="0" err="1">
                <a:latin typeface="+mj-lt"/>
              </a:rPr>
              <a:t>Meluch</a:t>
            </a:r>
            <a:r>
              <a:rPr lang="en-US" dirty="0">
                <a:latin typeface="+mj-lt"/>
              </a:rPr>
              <a:t> </a:t>
            </a:r>
          </a:p>
          <a:p>
            <a:r>
              <a:rPr lang="en-US" dirty="0">
                <a:latin typeface="+mj-lt"/>
              </a:rPr>
              <a:t>Teaching Fellow, Institute for Teaching and Learning </a:t>
            </a:r>
          </a:p>
          <a:p>
            <a:endParaRPr lang="en-US" dirty="0"/>
          </a:p>
        </p:txBody>
      </p:sp>
    </p:spTree>
    <p:extLst>
      <p:ext uri="{BB962C8B-B14F-4D97-AF65-F5344CB8AC3E}">
        <p14:creationId xmlns:p14="http://schemas.microsoft.com/office/powerpoint/2010/main" val="345668603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905129C4-0307-7167-0289-577012DA33A0}"/>
              </a:ext>
            </a:extLst>
          </p:cNvPr>
          <p:cNvSpPr>
            <a:spLocks noGrp="1"/>
          </p:cNvSpPr>
          <p:nvPr>
            <p:ph type="title"/>
          </p:nvPr>
        </p:nvSpPr>
        <p:spPr/>
        <p:txBody>
          <a:bodyPr/>
          <a:lstStyle/>
          <a:p>
            <a:r>
              <a:rPr lang="en-US" dirty="0">
                <a:latin typeface="Calibri" panose="020F0502020204030204" pitchFamily="34" charset="0"/>
                <a:cs typeface="Calibri" panose="020F0502020204030204" pitchFamily="34" charset="0"/>
              </a:rPr>
              <a:t>Provide Quality Feedback</a:t>
            </a:r>
          </a:p>
        </p:txBody>
      </p:sp>
      <p:sp>
        <p:nvSpPr>
          <p:cNvPr id="6" name="Content Placeholder 5">
            <a:extLst>
              <a:ext uri="{FF2B5EF4-FFF2-40B4-BE49-F238E27FC236}">
                <a16:creationId xmlns:a16="http://schemas.microsoft.com/office/drawing/2014/main" id="{46AAB751-5C9D-F0D8-7A31-E2AC10A51F68}"/>
              </a:ext>
            </a:extLst>
          </p:cNvPr>
          <p:cNvSpPr>
            <a:spLocks noGrp="1"/>
          </p:cNvSpPr>
          <p:nvPr>
            <p:ph idx="1"/>
          </p:nvPr>
        </p:nvSpPr>
        <p:spPr/>
        <p:txBody>
          <a:bodyPr/>
          <a:lstStyle/>
          <a:p>
            <a:r>
              <a:rPr lang="en-US" dirty="0">
                <a:latin typeface="Calibri" panose="020F0502020204030204" pitchFamily="34" charset="0"/>
                <a:cs typeface="Calibri" panose="020F0502020204030204" pitchFamily="34" charset="0"/>
              </a:rPr>
              <a:t>Provide multiple opportunities for students to demonstrate learning. </a:t>
            </a:r>
          </a:p>
          <a:p>
            <a:r>
              <a:rPr lang="en-US" dirty="0">
                <a:latin typeface="Calibri" panose="020F0502020204030204" pitchFamily="34" charset="0"/>
                <a:cs typeface="Calibri" panose="020F0502020204030204" pitchFamily="34" charset="0"/>
              </a:rPr>
              <a:t>Provide feedback early. </a:t>
            </a:r>
          </a:p>
          <a:p>
            <a:r>
              <a:rPr lang="en-US" dirty="0">
                <a:latin typeface="Calibri" panose="020F0502020204030204" pitchFamily="34" charset="0"/>
                <a:cs typeface="Calibri" panose="020F0502020204030204" pitchFamily="34" charset="0"/>
              </a:rPr>
              <a:t>Provide students with clear instructions, rationale, and evaluation criteria. </a:t>
            </a:r>
          </a:p>
          <a:p>
            <a:r>
              <a:rPr lang="en-US" dirty="0">
                <a:latin typeface="Calibri" panose="020F0502020204030204" pitchFamily="34" charset="0"/>
                <a:cs typeface="Calibri" panose="020F0502020204030204" pitchFamily="34" charset="0"/>
              </a:rPr>
              <a:t>Use rubrics. </a:t>
            </a:r>
          </a:p>
          <a:p>
            <a:pPr marL="0" indent="0">
              <a:buNone/>
            </a:pPr>
            <a:endParaRPr lang="en-US"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408432659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5967E11-CB5B-83EF-22E5-4A8A6CD1E2DF}"/>
              </a:ext>
            </a:extLst>
          </p:cNvPr>
          <p:cNvSpPr>
            <a:spLocks noGrp="1"/>
          </p:cNvSpPr>
          <p:nvPr>
            <p:ph type="title"/>
          </p:nvPr>
        </p:nvSpPr>
        <p:spPr/>
        <p:txBody>
          <a:bodyPr/>
          <a:lstStyle/>
          <a:p>
            <a:r>
              <a:rPr lang="en-US" dirty="0">
                <a:latin typeface="+mn-lt"/>
              </a:rPr>
              <a:t>AI Challenges </a:t>
            </a:r>
          </a:p>
        </p:txBody>
      </p:sp>
      <p:sp>
        <p:nvSpPr>
          <p:cNvPr id="5" name="Content Placeholder 4">
            <a:extLst>
              <a:ext uri="{FF2B5EF4-FFF2-40B4-BE49-F238E27FC236}">
                <a16:creationId xmlns:a16="http://schemas.microsoft.com/office/drawing/2014/main" id="{6E56AB29-8B6A-EDD3-C597-224E13D5E187}"/>
              </a:ext>
            </a:extLst>
          </p:cNvPr>
          <p:cNvSpPr>
            <a:spLocks noGrp="1"/>
          </p:cNvSpPr>
          <p:nvPr>
            <p:ph sz="half" idx="1"/>
          </p:nvPr>
        </p:nvSpPr>
        <p:spPr/>
        <p:txBody>
          <a:bodyPr/>
          <a:lstStyle/>
          <a:p>
            <a:r>
              <a:rPr lang="en-US" dirty="0" err="1">
                <a:latin typeface="+mn-lt"/>
              </a:rPr>
              <a:t>ChatGPT</a:t>
            </a:r>
            <a:r>
              <a:rPr lang="en-US" dirty="0">
                <a:latin typeface="+mn-lt"/>
              </a:rPr>
              <a:t>, Bard AI, Bing AI, Elicit, etc. </a:t>
            </a:r>
          </a:p>
          <a:p>
            <a:r>
              <a:rPr lang="en-US" dirty="0">
                <a:latin typeface="+mn-lt"/>
              </a:rPr>
              <a:t>UA Policy </a:t>
            </a:r>
          </a:p>
          <a:p>
            <a:r>
              <a:rPr lang="en-US" dirty="0">
                <a:latin typeface="+mn-lt"/>
              </a:rPr>
              <a:t>Explaining ethical and unethical uses of AI to students. </a:t>
            </a:r>
          </a:p>
        </p:txBody>
      </p:sp>
      <p:sp>
        <p:nvSpPr>
          <p:cNvPr id="6" name="Content Placeholder 5">
            <a:extLst>
              <a:ext uri="{FF2B5EF4-FFF2-40B4-BE49-F238E27FC236}">
                <a16:creationId xmlns:a16="http://schemas.microsoft.com/office/drawing/2014/main" id="{69A4968B-4D2A-1440-299B-D63F8A6BC476}"/>
              </a:ext>
            </a:extLst>
          </p:cNvPr>
          <p:cNvSpPr>
            <a:spLocks noGrp="1"/>
          </p:cNvSpPr>
          <p:nvPr>
            <p:ph sz="half" idx="2"/>
          </p:nvPr>
        </p:nvSpPr>
        <p:spPr>
          <a:xfrm>
            <a:off x="4629150" y="1700766"/>
            <a:ext cx="3886200" cy="4351338"/>
          </a:xfrm>
          <a:ln>
            <a:solidFill>
              <a:schemeClr val="tx1"/>
            </a:solidFill>
          </a:ln>
        </p:spPr>
        <p:txBody>
          <a:bodyPr/>
          <a:lstStyle/>
          <a:p>
            <a:pPr marL="0" indent="0">
              <a:buNone/>
            </a:pPr>
            <a:r>
              <a:rPr lang="en-US" sz="1400" b="1" dirty="0">
                <a:effectLst/>
                <a:latin typeface="Calibri" panose="020F0502020204030204" pitchFamily="34" charset="0"/>
                <a:ea typeface="MS Mincho" panose="02020609040205080304" pitchFamily="49" charset="-128"/>
                <a:cs typeface="Times New Roman" panose="02020603050405020304" pitchFamily="18" charset="0"/>
              </a:rPr>
              <a:t>Ethical Use of AI: </a:t>
            </a:r>
            <a:r>
              <a:rPr lang="en-US" sz="1400" dirty="0">
                <a:effectLst/>
                <a:latin typeface="Calibri" panose="020F0502020204030204" pitchFamily="34" charset="0"/>
                <a:ea typeface="MS Mincho" panose="02020609040205080304" pitchFamily="49" charset="-128"/>
                <a:cs typeface="Times New Roman" panose="02020603050405020304" pitchFamily="18" charset="0"/>
              </a:rPr>
              <a:t>AI tools (such as </a:t>
            </a:r>
            <a:r>
              <a:rPr lang="en-US" sz="1400" u="sng" dirty="0">
                <a:solidFill>
                  <a:srgbClr val="0000FF"/>
                </a:solidFill>
                <a:effectLst/>
                <a:latin typeface="Calibri" panose="020F0502020204030204" pitchFamily="34" charset="0"/>
                <a:ea typeface="MS Mincho" panose="02020609040205080304" pitchFamily="49" charset="-128"/>
                <a:cs typeface="Times New Roman" panose="02020603050405020304" pitchFamily="18" charset="0"/>
                <a:hlinkClick r:id="rId2" tooltip="https://nam11.safelinks.protection.outlook.com/?url=https%3A%2F%2Fopenai.com%2Fblog%2Fchatgpt&amp;data=05%7C01%7Calm133%40uakron.edu%7C7e8e682c203d48f51c2208db976855a1%7Ce8575dedd7f94ecea4aa0b32991aeedd%7C0%7C0%7C638270246599472481%7CUnknown%7CTWFpbGZsb3d8eyJ"/>
              </a:rPr>
              <a:t>ChatGPT</a:t>
            </a:r>
            <a:r>
              <a:rPr lang="en-US" sz="1400" dirty="0">
                <a:effectLst/>
                <a:latin typeface="Calibri" panose="020F0502020204030204" pitchFamily="34" charset="0"/>
                <a:ea typeface="MS Mincho" panose="02020609040205080304" pitchFamily="49" charset="-128"/>
                <a:cs typeface="Times New Roman" panose="02020603050405020304" pitchFamily="18" charset="0"/>
              </a:rPr>
              <a:t>) are powerful tools that can be used to aid in the learning process. Students should look to their instructors for guidance on the fair and ethical use of AI tools for this course. The inappropriate or unethical use of such technologies will violate the </a:t>
            </a:r>
            <a:r>
              <a:rPr lang="en-US" sz="1400" u="sng" dirty="0">
                <a:solidFill>
                  <a:srgbClr val="0000FF"/>
                </a:solidFill>
                <a:effectLst/>
                <a:latin typeface="Calibri" panose="020F0502020204030204" pitchFamily="34" charset="0"/>
                <a:ea typeface="MS Mincho" panose="02020609040205080304" pitchFamily="49" charset="-128"/>
                <a:cs typeface="Times New Roman" panose="02020603050405020304" pitchFamily="18" charset="0"/>
                <a:hlinkClick r:id="rId3" tooltip="https://nam11.safelinks.protection.outlook.com/?url=https%3A%2F%2Fuakron-prod.dotcms.cloud%2Fogc%2FUniversityRules%2Fpdf%2F41-01.pdf&amp;data=05%7C01%7Calm133%40uakron.edu%7C7e8e682c203d48f51c2208db976855a1%7Ce8575dedd7f94ecea4aa0b32991aeedd%7C0%7C0%7C6382702"/>
              </a:rPr>
              <a:t>Code of Student Conduct</a:t>
            </a:r>
            <a:r>
              <a:rPr lang="en-US" sz="1400" dirty="0">
                <a:effectLst/>
                <a:latin typeface="Calibri" panose="020F0502020204030204" pitchFamily="34" charset="0"/>
                <a:ea typeface="MS Mincho" panose="02020609040205080304" pitchFamily="49" charset="-128"/>
                <a:cs typeface="Times New Roman" panose="02020603050405020304" pitchFamily="18" charset="0"/>
              </a:rPr>
              <a:t> as cheating, plagiarism, fabrication, unauthorized collaboration, misrepresentation, and/or gaining an unfair advantage. The Code of Student Conduct is a University rule that provides the framework for the student conduct process at the University of Akron and defines student misconduct and the process that the University will use to address student misconduct reported to the Department of Student Conduct and Community Standards. Students at the University of Akron are responsible to know and abide by the Code of Student Conduct and all University rules, regulations, and policies.</a:t>
            </a:r>
            <a:endParaRPr lang="en-US" sz="1400" dirty="0">
              <a:effectLst/>
              <a:latin typeface="Cambria" panose="02040503050406030204" pitchFamily="18" charset="0"/>
              <a:ea typeface="MS Mincho" panose="02020609040205080304" pitchFamily="49" charset="-128"/>
              <a:cs typeface="Times New Roman" panose="02020603050405020304" pitchFamily="18" charset="0"/>
            </a:endParaRPr>
          </a:p>
          <a:p>
            <a:endParaRPr lang="en-US" sz="1400" dirty="0"/>
          </a:p>
        </p:txBody>
      </p:sp>
    </p:spTree>
    <p:extLst>
      <p:ext uri="{BB962C8B-B14F-4D97-AF65-F5344CB8AC3E}">
        <p14:creationId xmlns:p14="http://schemas.microsoft.com/office/powerpoint/2010/main" val="376464136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9612CB9C-2ED2-A2CF-E786-55D0DA5A5C63}"/>
              </a:ext>
            </a:extLst>
          </p:cNvPr>
          <p:cNvSpPr>
            <a:spLocks noGrp="1"/>
          </p:cNvSpPr>
          <p:nvPr>
            <p:ph type="title"/>
          </p:nvPr>
        </p:nvSpPr>
        <p:spPr/>
        <p:txBody>
          <a:bodyPr/>
          <a:lstStyle/>
          <a:p>
            <a:r>
              <a:rPr lang="en-US" sz="3200" dirty="0">
                <a:latin typeface="+mj-lt"/>
              </a:rPr>
              <a:t>Managing Difficult Students and Student Challenges </a:t>
            </a:r>
            <a:br>
              <a:rPr lang="en-US" sz="3200" dirty="0">
                <a:latin typeface="+mj-lt"/>
              </a:rPr>
            </a:br>
            <a:r>
              <a:rPr lang="en-US" sz="3200" dirty="0">
                <a:latin typeface="+mj-lt"/>
              </a:rPr>
              <a:t>as a GTA</a:t>
            </a:r>
            <a:br>
              <a:rPr lang="en-US" sz="3200" dirty="0">
                <a:latin typeface="+mj-lt"/>
              </a:rPr>
            </a:br>
            <a:endParaRPr lang="en-US" sz="3200" dirty="0">
              <a:latin typeface="+mj-lt"/>
            </a:endParaRPr>
          </a:p>
        </p:txBody>
      </p:sp>
      <p:sp>
        <p:nvSpPr>
          <p:cNvPr id="6" name="Text Placeholder 5">
            <a:extLst>
              <a:ext uri="{FF2B5EF4-FFF2-40B4-BE49-F238E27FC236}">
                <a16:creationId xmlns:a16="http://schemas.microsoft.com/office/drawing/2014/main" id="{7A3D3CC0-C380-9B73-2ABF-311C9731B0D3}"/>
              </a:ext>
            </a:extLst>
          </p:cNvPr>
          <p:cNvSpPr>
            <a:spLocks noGrp="1"/>
          </p:cNvSpPr>
          <p:nvPr>
            <p:ph type="body" idx="1"/>
          </p:nvPr>
        </p:nvSpPr>
        <p:spPr/>
        <p:txBody>
          <a:bodyPr/>
          <a:lstStyle/>
          <a:p>
            <a:endParaRPr lang="en-US"/>
          </a:p>
        </p:txBody>
      </p:sp>
      <p:sp>
        <p:nvSpPr>
          <p:cNvPr id="7" name="Text Placeholder 6">
            <a:extLst>
              <a:ext uri="{FF2B5EF4-FFF2-40B4-BE49-F238E27FC236}">
                <a16:creationId xmlns:a16="http://schemas.microsoft.com/office/drawing/2014/main" id="{50C783FB-B363-0A25-201E-90FF9E578851}"/>
              </a:ext>
            </a:extLst>
          </p:cNvPr>
          <p:cNvSpPr>
            <a:spLocks noGrp="1"/>
          </p:cNvSpPr>
          <p:nvPr>
            <p:ph type="body" sz="quarter" idx="13"/>
          </p:nvPr>
        </p:nvSpPr>
        <p:spPr/>
        <p:txBody>
          <a:bodyPr/>
          <a:lstStyle/>
          <a:p>
            <a:endParaRPr lang="en-US"/>
          </a:p>
        </p:txBody>
      </p:sp>
    </p:spTree>
    <p:extLst>
      <p:ext uri="{BB962C8B-B14F-4D97-AF65-F5344CB8AC3E}">
        <p14:creationId xmlns:p14="http://schemas.microsoft.com/office/powerpoint/2010/main" val="235775527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0F2BBBEA-0433-B4AE-BB7A-C480536D6EB1}"/>
              </a:ext>
            </a:extLst>
          </p:cNvPr>
          <p:cNvSpPr>
            <a:spLocks noGrp="1"/>
          </p:cNvSpPr>
          <p:nvPr>
            <p:ph type="title"/>
          </p:nvPr>
        </p:nvSpPr>
        <p:spPr/>
        <p:txBody>
          <a:bodyPr/>
          <a:lstStyle/>
          <a:p>
            <a:r>
              <a:rPr lang="en-US" dirty="0">
                <a:latin typeface="+mj-lt"/>
              </a:rPr>
              <a:t>Case Study 1: Melissa </a:t>
            </a:r>
          </a:p>
        </p:txBody>
      </p:sp>
      <p:sp>
        <p:nvSpPr>
          <p:cNvPr id="6" name="Content Placeholder 5">
            <a:extLst>
              <a:ext uri="{FF2B5EF4-FFF2-40B4-BE49-F238E27FC236}">
                <a16:creationId xmlns:a16="http://schemas.microsoft.com/office/drawing/2014/main" id="{A2CF8332-847E-9D95-8B2A-58161F1D0E4E}"/>
              </a:ext>
            </a:extLst>
          </p:cNvPr>
          <p:cNvSpPr>
            <a:spLocks noGrp="1"/>
          </p:cNvSpPr>
          <p:nvPr>
            <p:ph idx="1"/>
          </p:nvPr>
        </p:nvSpPr>
        <p:spPr/>
        <p:txBody>
          <a:bodyPr/>
          <a:lstStyle/>
          <a:p>
            <a:r>
              <a:rPr lang="en-US" dirty="0">
                <a:latin typeface="+mj-lt"/>
              </a:rPr>
              <a:t>Melissa has been a great student for most of the semester in your College Writing course. However, over the past couple of weeks you have noticed that she is quiet in class. </a:t>
            </a:r>
          </a:p>
          <a:p>
            <a:r>
              <a:rPr lang="en-US" dirty="0">
                <a:latin typeface="+mj-lt"/>
              </a:rPr>
              <a:t>You are grading the weekly reflection activity and find the following comment on Melissa’s submission: </a:t>
            </a:r>
          </a:p>
          <a:p>
            <a:pPr lvl="1"/>
            <a:r>
              <a:rPr lang="en-US" sz="2000" dirty="0">
                <a:latin typeface="+mj-lt"/>
              </a:rPr>
              <a:t>I am really struggling with finding the motivation to write this reflection entry this week. I honestly feel like I have nothing to say and I am not really sure if I want to even stay in school. </a:t>
            </a:r>
          </a:p>
        </p:txBody>
      </p:sp>
    </p:spTree>
    <p:extLst>
      <p:ext uri="{BB962C8B-B14F-4D97-AF65-F5344CB8AC3E}">
        <p14:creationId xmlns:p14="http://schemas.microsoft.com/office/powerpoint/2010/main" val="308614446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E3623C-D30A-AFF3-F424-AC9457894026}"/>
              </a:ext>
            </a:extLst>
          </p:cNvPr>
          <p:cNvSpPr>
            <a:spLocks noGrp="1"/>
          </p:cNvSpPr>
          <p:nvPr>
            <p:ph type="title"/>
          </p:nvPr>
        </p:nvSpPr>
        <p:spPr/>
        <p:txBody>
          <a:bodyPr/>
          <a:lstStyle/>
          <a:p>
            <a:r>
              <a:rPr lang="en-US" dirty="0">
                <a:latin typeface="+mj-lt"/>
              </a:rPr>
              <a:t>Case Study 2: TJ </a:t>
            </a:r>
          </a:p>
        </p:txBody>
      </p:sp>
      <p:sp>
        <p:nvSpPr>
          <p:cNvPr id="3" name="Content Placeholder 2">
            <a:extLst>
              <a:ext uri="{FF2B5EF4-FFF2-40B4-BE49-F238E27FC236}">
                <a16:creationId xmlns:a16="http://schemas.microsoft.com/office/drawing/2014/main" id="{C94E3DF2-6689-9CBE-E1AF-EB2D9E93013E}"/>
              </a:ext>
            </a:extLst>
          </p:cNvPr>
          <p:cNvSpPr>
            <a:spLocks noGrp="1"/>
          </p:cNvSpPr>
          <p:nvPr>
            <p:ph idx="1"/>
          </p:nvPr>
        </p:nvSpPr>
        <p:spPr/>
        <p:txBody>
          <a:bodyPr/>
          <a:lstStyle/>
          <a:p>
            <a:r>
              <a:rPr lang="en-US" dirty="0">
                <a:latin typeface="+mj-lt"/>
              </a:rPr>
              <a:t>TJ has missed multiple class meetings this semester in your lab section. His lab reports have also gotten low grades consistently. </a:t>
            </a:r>
          </a:p>
          <a:p>
            <a:r>
              <a:rPr lang="en-US" dirty="0">
                <a:latin typeface="+mj-lt"/>
              </a:rPr>
              <a:t>It is week 11 in the semester, and you receive the following email from TJ: </a:t>
            </a:r>
          </a:p>
          <a:p>
            <a:pPr lvl="1"/>
            <a:r>
              <a:rPr lang="en-US" sz="2200" dirty="0">
                <a:latin typeface="+mj-lt"/>
              </a:rPr>
              <a:t>Hi TA Smith: I was looking at my Brightspace grades today and I’m not sure why I have such a low grade. I know I missed a couple of classes, but those were for athletics reasons. I really need to pass this class and I think that you can give me some additional points on my lab reports. -TJ</a:t>
            </a:r>
          </a:p>
        </p:txBody>
      </p:sp>
    </p:spTree>
    <p:extLst>
      <p:ext uri="{BB962C8B-B14F-4D97-AF65-F5344CB8AC3E}">
        <p14:creationId xmlns:p14="http://schemas.microsoft.com/office/powerpoint/2010/main" val="282549006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1DF6F5-3827-D25F-86C6-34B6FF09B33F}"/>
              </a:ext>
            </a:extLst>
          </p:cNvPr>
          <p:cNvSpPr>
            <a:spLocks noGrp="1"/>
          </p:cNvSpPr>
          <p:nvPr>
            <p:ph type="title"/>
          </p:nvPr>
        </p:nvSpPr>
        <p:spPr/>
        <p:txBody>
          <a:bodyPr/>
          <a:lstStyle/>
          <a:p>
            <a:r>
              <a:rPr lang="en-US" dirty="0">
                <a:latin typeface="+mj-lt"/>
              </a:rPr>
              <a:t>Case Study 3: Allison</a:t>
            </a:r>
          </a:p>
        </p:txBody>
      </p:sp>
      <p:sp>
        <p:nvSpPr>
          <p:cNvPr id="3" name="Content Placeholder 2">
            <a:extLst>
              <a:ext uri="{FF2B5EF4-FFF2-40B4-BE49-F238E27FC236}">
                <a16:creationId xmlns:a16="http://schemas.microsoft.com/office/drawing/2014/main" id="{A5CA6E9D-EEB9-A00D-62C3-4B2A4893CA4D}"/>
              </a:ext>
            </a:extLst>
          </p:cNvPr>
          <p:cNvSpPr>
            <a:spLocks noGrp="1"/>
          </p:cNvSpPr>
          <p:nvPr>
            <p:ph idx="1"/>
          </p:nvPr>
        </p:nvSpPr>
        <p:spPr/>
        <p:txBody>
          <a:bodyPr/>
          <a:lstStyle/>
          <a:p>
            <a:r>
              <a:rPr lang="en-US" dirty="0">
                <a:latin typeface="+mj-lt"/>
              </a:rPr>
              <a:t>Allison is enrolled in your Introduction to Psychology course and has been a good student this semester. </a:t>
            </a:r>
          </a:p>
          <a:p>
            <a:r>
              <a:rPr lang="en-US" dirty="0">
                <a:latin typeface="+mj-lt"/>
              </a:rPr>
              <a:t>This week students had to write a 3-page case analysis paper. When grading Allison’s paper you noticed that some of the content seemed off. You did a quick search and found that nearly half of the paper was plagiarized. </a:t>
            </a:r>
          </a:p>
        </p:txBody>
      </p:sp>
    </p:spTree>
    <p:extLst>
      <p:ext uri="{BB962C8B-B14F-4D97-AF65-F5344CB8AC3E}">
        <p14:creationId xmlns:p14="http://schemas.microsoft.com/office/powerpoint/2010/main" val="32792911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3F46BA-11E0-C4A0-44F0-C12B8873050C}"/>
              </a:ext>
            </a:extLst>
          </p:cNvPr>
          <p:cNvSpPr>
            <a:spLocks noGrp="1"/>
          </p:cNvSpPr>
          <p:nvPr>
            <p:ph type="title"/>
          </p:nvPr>
        </p:nvSpPr>
        <p:spPr/>
        <p:txBody>
          <a:bodyPr/>
          <a:lstStyle/>
          <a:p>
            <a:r>
              <a:rPr lang="en-US" dirty="0">
                <a:latin typeface="+mj-lt"/>
              </a:rPr>
              <a:t>Key Takeaways </a:t>
            </a:r>
          </a:p>
        </p:txBody>
      </p:sp>
      <p:sp>
        <p:nvSpPr>
          <p:cNvPr id="3" name="Content Placeholder 2">
            <a:extLst>
              <a:ext uri="{FF2B5EF4-FFF2-40B4-BE49-F238E27FC236}">
                <a16:creationId xmlns:a16="http://schemas.microsoft.com/office/drawing/2014/main" id="{059678B6-FEE9-FA08-8078-4AC1E73B6C5C}"/>
              </a:ext>
            </a:extLst>
          </p:cNvPr>
          <p:cNvSpPr>
            <a:spLocks noGrp="1"/>
          </p:cNvSpPr>
          <p:nvPr>
            <p:ph idx="1"/>
          </p:nvPr>
        </p:nvSpPr>
        <p:spPr/>
        <p:txBody>
          <a:bodyPr/>
          <a:lstStyle/>
          <a:p>
            <a:r>
              <a:rPr lang="en-US" dirty="0">
                <a:latin typeface="+mj-lt"/>
              </a:rPr>
              <a:t>Be understanding. </a:t>
            </a:r>
          </a:p>
          <a:p>
            <a:r>
              <a:rPr lang="en-US" dirty="0">
                <a:latin typeface="+mj-lt"/>
              </a:rPr>
              <a:t>Provide resources. </a:t>
            </a:r>
          </a:p>
          <a:p>
            <a:r>
              <a:rPr lang="en-US" dirty="0">
                <a:latin typeface="+mj-lt"/>
              </a:rPr>
              <a:t>Be firm. </a:t>
            </a:r>
          </a:p>
          <a:p>
            <a:r>
              <a:rPr lang="en-US" dirty="0">
                <a:latin typeface="+mj-lt"/>
              </a:rPr>
              <a:t>Reach out to supervisors and campus administrators for support. </a:t>
            </a:r>
          </a:p>
        </p:txBody>
      </p:sp>
    </p:spTree>
    <p:extLst>
      <p:ext uri="{BB962C8B-B14F-4D97-AF65-F5344CB8AC3E}">
        <p14:creationId xmlns:p14="http://schemas.microsoft.com/office/powerpoint/2010/main" val="210435774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FF9B822F-893E-44C8-963C-64F50ACECBB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solidFill>
            <a:schemeClr val="bg1"/>
          </a:solidFill>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EBF87945-A001-489F-9D9B-7D9435F0B9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11479" y="347471"/>
            <a:ext cx="8325612" cy="1801368"/>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DA21741-89C2-C7A3-FB70-78D5A3188F32}"/>
              </a:ext>
            </a:extLst>
          </p:cNvPr>
          <p:cNvSpPr>
            <a:spLocks noGrp="1"/>
          </p:cNvSpPr>
          <p:nvPr>
            <p:ph type="title"/>
          </p:nvPr>
        </p:nvSpPr>
        <p:spPr>
          <a:xfrm>
            <a:off x="628650" y="585216"/>
            <a:ext cx="7886700" cy="1325563"/>
          </a:xfrm>
        </p:spPr>
        <p:txBody>
          <a:bodyPr vert="horz" lIns="91440" tIns="45720" rIns="91440" bIns="45720" rtlCol="0" anchor="ctr">
            <a:noAutofit/>
          </a:bodyPr>
          <a:lstStyle/>
          <a:p>
            <a:r>
              <a:rPr lang="en-US" sz="3600" dirty="0">
                <a:solidFill>
                  <a:schemeClr val="bg1"/>
                </a:solidFill>
                <a:latin typeface="+mj-lt"/>
              </a:rPr>
              <a:t>Developing Positive </a:t>
            </a:r>
            <a:br>
              <a:rPr lang="en-US" sz="3600" dirty="0">
                <a:solidFill>
                  <a:schemeClr val="bg1"/>
                </a:solidFill>
                <a:latin typeface="+mj-lt"/>
              </a:rPr>
            </a:br>
            <a:r>
              <a:rPr lang="en-US" sz="3600" dirty="0">
                <a:solidFill>
                  <a:schemeClr val="bg1"/>
                </a:solidFill>
                <a:latin typeface="+mj-lt"/>
              </a:rPr>
              <a:t>Faculty Advisor-GTA Relationships</a:t>
            </a:r>
            <a:br>
              <a:rPr lang="en-US" sz="3600" dirty="0">
                <a:solidFill>
                  <a:schemeClr val="bg1"/>
                </a:solidFill>
                <a:latin typeface="+mj-lt"/>
              </a:rPr>
            </a:br>
            <a:endParaRPr lang="en-US" sz="3600" dirty="0">
              <a:solidFill>
                <a:schemeClr val="bg1"/>
              </a:solidFill>
              <a:latin typeface="+mj-lt"/>
            </a:endParaRPr>
          </a:p>
        </p:txBody>
      </p:sp>
      <p:pic>
        <p:nvPicPr>
          <p:cNvPr id="5" name="Picture Placeholder 4" descr="A person and person sitting at a desk with a computer&#10;&#10;Description automatically generated with low confidence">
            <a:extLst>
              <a:ext uri="{FF2B5EF4-FFF2-40B4-BE49-F238E27FC236}">
                <a16:creationId xmlns:a16="http://schemas.microsoft.com/office/drawing/2014/main" id="{1CADB1C3-FDEE-087F-4CFD-63CD02FC29F0}"/>
              </a:ext>
            </a:extLst>
          </p:cNvPr>
          <p:cNvPicPr>
            <a:picLocks noGrp="1" noChangeAspect="1"/>
          </p:cNvPicPr>
          <p:nvPr>
            <p:ph type="pic" idx="1"/>
          </p:nvPr>
        </p:nvPicPr>
        <p:blipFill rotWithShape="1">
          <a:blip r:embed="rId2"/>
          <a:srcRect l="4808" r="5742" b="-1"/>
          <a:stretch/>
        </p:blipFill>
        <p:spPr>
          <a:xfrm>
            <a:off x="630936" y="2516777"/>
            <a:ext cx="4677156" cy="3660185"/>
          </a:xfrm>
          <a:prstGeom prst="rect">
            <a:avLst/>
          </a:prstGeom>
        </p:spPr>
      </p:pic>
      <p:sp>
        <p:nvSpPr>
          <p:cNvPr id="6" name="TextBox 5">
            <a:extLst>
              <a:ext uri="{FF2B5EF4-FFF2-40B4-BE49-F238E27FC236}">
                <a16:creationId xmlns:a16="http://schemas.microsoft.com/office/drawing/2014/main" id="{BB1E0072-570F-FFF3-8214-2B9602BC896D}"/>
              </a:ext>
            </a:extLst>
          </p:cNvPr>
          <p:cNvSpPr txBox="1"/>
          <p:nvPr/>
        </p:nvSpPr>
        <p:spPr>
          <a:xfrm>
            <a:off x="5660136" y="2516777"/>
            <a:ext cx="2852928" cy="3660185"/>
          </a:xfrm>
          <a:prstGeom prst="rect">
            <a:avLst/>
          </a:prstGeom>
        </p:spPr>
        <p:txBody>
          <a:bodyPr vert="horz" lIns="91440" tIns="45720" rIns="91440" bIns="45720" rtlCol="0" anchor="ctr">
            <a:normAutofit/>
          </a:bodyPr>
          <a:lstStyle/>
          <a:p>
            <a:pPr marL="285750" indent="-228600" defTabSz="914400">
              <a:lnSpc>
                <a:spcPct val="90000"/>
              </a:lnSpc>
              <a:spcAft>
                <a:spcPts val="600"/>
              </a:spcAft>
              <a:buFont typeface="Arial" panose="020B0604020202020204" pitchFamily="34" charset="0"/>
              <a:buChar char="•"/>
            </a:pPr>
            <a:r>
              <a:rPr lang="en-US" sz="1900"/>
              <a:t>Make expectations clear</a:t>
            </a:r>
          </a:p>
          <a:p>
            <a:pPr marL="285750" indent="-228600" defTabSz="914400">
              <a:lnSpc>
                <a:spcPct val="90000"/>
              </a:lnSpc>
              <a:spcAft>
                <a:spcPts val="600"/>
              </a:spcAft>
              <a:buFont typeface="Arial" panose="020B0604020202020204" pitchFamily="34" charset="0"/>
              <a:buChar char="•"/>
            </a:pPr>
            <a:r>
              <a:rPr lang="en-US" sz="1900"/>
              <a:t>Keep lines of communication open </a:t>
            </a:r>
          </a:p>
          <a:p>
            <a:pPr marL="285750" indent="-228600" defTabSz="914400">
              <a:lnSpc>
                <a:spcPct val="90000"/>
              </a:lnSpc>
              <a:spcAft>
                <a:spcPts val="600"/>
              </a:spcAft>
              <a:buFont typeface="Arial" panose="020B0604020202020204" pitchFamily="34" charset="0"/>
              <a:buChar char="•"/>
            </a:pPr>
            <a:r>
              <a:rPr lang="en-US" sz="1900"/>
              <a:t>Be reliable</a:t>
            </a:r>
          </a:p>
          <a:p>
            <a:pPr marL="285750" indent="-228600" defTabSz="914400">
              <a:lnSpc>
                <a:spcPct val="90000"/>
              </a:lnSpc>
              <a:spcAft>
                <a:spcPts val="600"/>
              </a:spcAft>
              <a:buFont typeface="Arial" panose="020B0604020202020204" pitchFamily="34" charset="0"/>
              <a:buChar char="•"/>
            </a:pPr>
            <a:r>
              <a:rPr lang="en-US" sz="1900"/>
              <a:t>Be accountable </a:t>
            </a:r>
          </a:p>
          <a:p>
            <a:pPr marL="285750" indent="-228600" defTabSz="914400">
              <a:lnSpc>
                <a:spcPct val="90000"/>
              </a:lnSpc>
              <a:spcAft>
                <a:spcPts val="600"/>
              </a:spcAft>
              <a:buFont typeface="Arial" panose="020B0604020202020204" pitchFamily="34" charset="0"/>
              <a:buChar char="•"/>
            </a:pPr>
            <a:r>
              <a:rPr lang="en-US" sz="1900"/>
              <a:t>There may be bumps in the road</a:t>
            </a:r>
          </a:p>
        </p:txBody>
      </p:sp>
    </p:spTree>
    <p:extLst>
      <p:ext uri="{BB962C8B-B14F-4D97-AF65-F5344CB8AC3E}">
        <p14:creationId xmlns:p14="http://schemas.microsoft.com/office/powerpoint/2010/main" val="128652861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FF9B822F-893E-44C8-963C-64F50ACECBB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solidFill>
            <a:schemeClr val="bg1"/>
          </a:solidFill>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EBF87945-A001-489F-9D9B-7D9435F0B9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11479" y="347471"/>
            <a:ext cx="8325612" cy="1801368"/>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DA21741-89C2-C7A3-FB70-78D5A3188F32}"/>
              </a:ext>
            </a:extLst>
          </p:cNvPr>
          <p:cNvSpPr>
            <a:spLocks noGrp="1"/>
          </p:cNvSpPr>
          <p:nvPr>
            <p:ph type="title"/>
          </p:nvPr>
        </p:nvSpPr>
        <p:spPr>
          <a:xfrm>
            <a:off x="628650" y="585216"/>
            <a:ext cx="7886700" cy="1325563"/>
          </a:xfrm>
        </p:spPr>
        <p:txBody>
          <a:bodyPr vert="horz" lIns="91440" tIns="45720" rIns="91440" bIns="45720" rtlCol="0" anchor="ctr">
            <a:noAutofit/>
          </a:bodyPr>
          <a:lstStyle/>
          <a:p>
            <a:r>
              <a:rPr lang="en-US" sz="4000" dirty="0">
                <a:solidFill>
                  <a:schemeClr val="bg1"/>
                </a:solidFill>
                <a:latin typeface="+mn-lt"/>
              </a:rPr>
              <a:t>Work-Life Balance as a GTA</a:t>
            </a:r>
          </a:p>
        </p:txBody>
      </p:sp>
      <p:sp>
        <p:nvSpPr>
          <p:cNvPr id="6" name="TextBox 5">
            <a:extLst>
              <a:ext uri="{FF2B5EF4-FFF2-40B4-BE49-F238E27FC236}">
                <a16:creationId xmlns:a16="http://schemas.microsoft.com/office/drawing/2014/main" id="{BB1E0072-570F-FFF3-8214-2B9602BC896D}"/>
              </a:ext>
            </a:extLst>
          </p:cNvPr>
          <p:cNvSpPr txBox="1"/>
          <p:nvPr/>
        </p:nvSpPr>
        <p:spPr>
          <a:xfrm>
            <a:off x="5660136" y="2516777"/>
            <a:ext cx="2852928" cy="3660185"/>
          </a:xfrm>
          <a:prstGeom prst="rect">
            <a:avLst/>
          </a:prstGeom>
        </p:spPr>
        <p:txBody>
          <a:bodyPr vert="horz" lIns="91440" tIns="45720" rIns="91440" bIns="45720" rtlCol="0" anchor="ctr">
            <a:normAutofit/>
          </a:bodyPr>
          <a:lstStyle/>
          <a:p>
            <a:pPr marL="285750" indent="-228600" defTabSz="914400">
              <a:lnSpc>
                <a:spcPct val="90000"/>
              </a:lnSpc>
              <a:spcAft>
                <a:spcPts val="600"/>
              </a:spcAft>
              <a:buFont typeface="Arial" panose="020B0604020202020204" pitchFamily="34" charset="0"/>
              <a:buChar char="•"/>
            </a:pPr>
            <a:r>
              <a:rPr lang="en-US" sz="1900" dirty="0"/>
              <a:t>Build a support system</a:t>
            </a:r>
          </a:p>
          <a:p>
            <a:pPr marL="285750" indent="-228600" defTabSz="914400">
              <a:lnSpc>
                <a:spcPct val="90000"/>
              </a:lnSpc>
              <a:spcAft>
                <a:spcPts val="600"/>
              </a:spcAft>
              <a:buFont typeface="Arial" panose="020B0604020202020204" pitchFamily="34" charset="0"/>
              <a:buChar char="•"/>
            </a:pPr>
            <a:r>
              <a:rPr lang="en-US" sz="1900" dirty="0"/>
              <a:t>Find the right balance of work-family-play</a:t>
            </a:r>
          </a:p>
          <a:p>
            <a:pPr marL="285750" indent="-228600" defTabSz="914400">
              <a:lnSpc>
                <a:spcPct val="90000"/>
              </a:lnSpc>
              <a:spcAft>
                <a:spcPts val="600"/>
              </a:spcAft>
              <a:buFont typeface="Arial" panose="020B0604020202020204" pitchFamily="34" charset="0"/>
              <a:buChar char="•"/>
            </a:pPr>
            <a:r>
              <a:rPr lang="en-US" sz="1900" dirty="0"/>
              <a:t>Practice mindfulness</a:t>
            </a:r>
          </a:p>
          <a:p>
            <a:pPr marL="285750" indent="-228600" defTabSz="914400">
              <a:lnSpc>
                <a:spcPct val="90000"/>
              </a:lnSpc>
              <a:spcAft>
                <a:spcPts val="600"/>
              </a:spcAft>
              <a:buFont typeface="Arial" panose="020B0604020202020204" pitchFamily="34" charset="0"/>
              <a:buChar char="•"/>
            </a:pPr>
            <a:r>
              <a:rPr lang="en-US" sz="1900" dirty="0"/>
              <a:t>Reach out for help when needed</a:t>
            </a:r>
          </a:p>
          <a:p>
            <a:pPr marL="285750" indent="-228600" defTabSz="914400">
              <a:lnSpc>
                <a:spcPct val="90000"/>
              </a:lnSpc>
              <a:spcAft>
                <a:spcPts val="600"/>
              </a:spcAft>
              <a:buFont typeface="Arial" panose="020B0604020202020204" pitchFamily="34" charset="0"/>
              <a:buChar char="•"/>
            </a:pPr>
            <a:r>
              <a:rPr lang="en-US" sz="1900" dirty="0"/>
              <a:t>Celebrate accomplishments – big and small</a:t>
            </a:r>
          </a:p>
        </p:txBody>
      </p:sp>
      <p:pic>
        <p:nvPicPr>
          <p:cNvPr id="7" name="Picture 6">
            <a:extLst>
              <a:ext uri="{FF2B5EF4-FFF2-40B4-BE49-F238E27FC236}">
                <a16:creationId xmlns:a16="http://schemas.microsoft.com/office/drawing/2014/main" id="{92D9A243-180E-B2AB-539E-F8F5C0CD8280}"/>
              </a:ext>
            </a:extLst>
          </p:cNvPr>
          <p:cNvPicPr>
            <a:picLocks noChangeAspect="1"/>
          </p:cNvPicPr>
          <p:nvPr/>
        </p:nvPicPr>
        <p:blipFill>
          <a:blip r:embed="rId2"/>
          <a:stretch>
            <a:fillRect/>
          </a:stretch>
        </p:blipFill>
        <p:spPr>
          <a:xfrm>
            <a:off x="499618" y="2550734"/>
            <a:ext cx="4660900" cy="3136900"/>
          </a:xfrm>
          <a:prstGeom prst="rect">
            <a:avLst/>
          </a:prstGeom>
        </p:spPr>
      </p:pic>
    </p:spTree>
    <p:extLst>
      <p:ext uri="{BB962C8B-B14F-4D97-AF65-F5344CB8AC3E}">
        <p14:creationId xmlns:p14="http://schemas.microsoft.com/office/powerpoint/2010/main" val="158933568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C7FE1D-99C3-4C5E-2201-CD6FA2C1F23E}"/>
              </a:ext>
            </a:extLst>
          </p:cNvPr>
          <p:cNvSpPr>
            <a:spLocks noGrp="1"/>
          </p:cNvSpPr>
          <p:nvPr>
            <p:ph type="title"/>
          </p:nvPr>
        </p:nvSpPr>
        <p:spPr/>
        <p:txBody>
          <a:bodyPr/>
          <a:lstStyle/>
          <a:p>
            <a:r>
              <a:rPr lang="en-US" dirty="0">
                <a:latin typeface="+mj-lt"/>
              </a:rPr>
              <a:t>Questions? </a:t>
            </a:r>
          </a:p>
        </p:txBody>
      </p:sp>
      <p:sp>
        <p:nvSpPr>
          <p:cNvPr id="3" name="Text Placeholder 2">
            <a:extLst>
              <a:ext uri="{FF2B5EF4-FFF2-40B4-BE49-F238E27FC236}">
                <a16:creationId xmlns:a16="http://schemas.microsoft.com/office/drawing/2014/main" id="{2FF4ECB4-2A0D-01E0-0D27-360EE07364F8}"/>
              </a:ext>
            </a:extLst>
          </p:cNvPr>
          <p:cNvSpPr>
            <a:spLocks noGrp="1"/>
          </p:cNvSpPr>
          <p:nvPr>
            <p:ph type="body" idx="1"/>
          </p:nvPr>
        </p:nvSpPr>
        <p:spPr>
          <a:xfrm>
            <a:off x="491503" y="4403455"/>
            <a:ext cx="4964456" cy="595440"/>
          </a:xfrm>
        </p:spPr>
        <p:txBody>
          <a:bodyPr/>
          <a:lstStyle/>
          <a:p>
            <a:r>
              <a:rPr lang="en-US" dirty="0">
                <a:latin typeface="+mj-lt"/>
              </a:rPr>
              <a:t>Thank you! </a:t>
            </a:r>
          </a:p>
          <a:p>
            <a:r>
              <a:rPr lang="en-US" dirty="0">
                <a:latin typeface="+mj-lt"/>
                <a:hlinkClick r:id="rId2"/>
              </a:rPr>
              <a:t>alm133@uakron.edu</a:t>
            </a:r>
            <a:r>
              <a:rPr lang="en-US" dirty="0">
                <a:latin typeface="+mj-lt"/>
              </a:rPr>
              <a:t> </a:t>
            </a:r>
          </a:p>
        </p:txBody>
      </p:sp>
      <p:sp>
        <p:nvSpPr>
          <p:cNvPr id="4" name="Text Placeholder 3">
            <a:extLst>
              <a:ext uri="{FF2B5EF4-FFF2-40B4-BE49-F238E27FC236}">
                <a16:creationId xmlns:a16="http://schemas.microsoft.com/office/drawing/2014/main" id="{1D3001C3-D078-B7A9-BF2E-658B0AE71989}"/>
              </a:ext>
            </a:extLst>
          </p:cNvPr>
          <p:cNvSpPr>
            <a:spLocks noGrp="1"/>
          </p:cNvSpPr>
          <p:nvPr>
            <p:ph type="body" sz="quarter" idx="13"/>
          </p:nvPr>
        </p:nvSpPr>
        <p:spPr/>
        <p:txBody>
          <a:bodyPr/>
          <a:lstStyle/>
          <a:p>
            <a:endParaRPr lang="en-US"/>
          </a:p>
        </p:txBody>
      </p:sp>
    </p:spTree>
    <p:extLst>
      <p:ext uri="{BB962C8B-B14F-4D97-AF65-F5344CB8AC3E}">
        <p14:creationId xmlns:p14="http://schemas.microsoft.com/office/powerpoint/2010/main" val="218094829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BAC7711B-9449-7846-4B90-07F3BCDD196E}"/>
              </a:ext>
            </a:extLst>
          </p:cNvPr>
          <p:cNvSpPr>
            <a:spLocks noGrp="1"/>
          </p:cNvSpPr>
          <p:nvPr>
            <p:ph type="title"/>
          </p:nvPr>
        </p:nvSpPr>
        <p:spPr/>
        <p:txBody>
          <a:bodyPr/>
          <a:lstStyle/>
          <a:p>
            <a:r>
              <a:rPr lang="en-US" dirty="0">
                <a:latin typeface="+mj-lt"/>
              </a:rPr>
              <a:t>Preview</a:t>
            </a:r>
          </a:p>
        </p:txBody>
      </p:sp>
      <p:sp>
        <p:nvSpPr>
          <p:cNvPr id="6" name="Content Placeholder 5">
            <a:extLst>
              <a:ext uri="{FF2B5EF4-FFF2-40B4-BE49-F238E27FC236}">
                <a16:creationId xmlns:a16="http://schemas.microsoft.com/office/drawing/2014/main" id="{D536126F-1147-3AC7-619A-ECA54B44A7C0}"/>
              </a:ext>
            </a:extLst>
          </p:cNvPr>
          <p:cNvSpPr>
            <a:spLocks noGrp="1"/>
          </p:cNvSpPr>
          <p:nvPr>
            <p:ph idx="1"/>
          </p:nvPr>
        </p:nvSpPr>
        <p:spPr/>
        <p:txBody>
          <a:bodyPr/>
          <a:lstStyle/>
          <a:p>
            <a:r>
              <a:rPr lang="en-US" dirty="0">
                <a:latin typeface="+mj-lt"/>
              </a:rPr>
              <a:t>ITL and OLS Overview</a:t>
            </a:r>
          </a:p>
          <a:p>
            <a:r>
              <a:rPr lang="en-US" dirty="0">
                <a:latin typeface="+mj-lt"/>
              </a:rPr>
              <a:t>Principles of Effective Course Delivery</a:t>
            </a:r>
          </a:p>
          <a:p>
            <a:r>
              <a:rPr lang="en-US" dirty="0">
                <a:latin typeface="+mj-lt"/>
              </a:rPr>
              <a:t>AI Challenges with Teaching Today</a:t>
            </a:r>
          </a:p>
          <a:p>
            <a:r>
              <a:rPr lang="en-US" dirty="0">
                <a:latin typeface="+mj-lt"/>
              </a:rPr>
              <a:t>Managing Difficult Students as a GTA Case Studies </a:t>
            </a:r>
          </a:p>
          <a:p>
            <a:r>
              <a:rPr lang="en-US" dirty="0">
                <a:latin typeface="+mj-lt"/>
              </a:rPr>
              <a:t>Developing Positive Faculty Advisor-GTA Relationships</a:t>
            </a:r>
          </a:p>
          <a:p>
            <a:r>
              <a:rPr lang="en-US" dirty="0">
                <a:latin typeface="+mj-lt"/>
              </a:rPr>
              <a:t>Work-Life Balance as a GTA</a:t>
            </a:r>
          </a:p>
        </p:txBody>
      </p:sp>
    </p:spTree>
    <p:extLst>
      <p:ext uri="{BB962C8B-B14F-4D97-AF65-F5344CB8AC3E}">
        <p14:creationId xmlns:p14="http://schemas.microsoft.com/office/powerpoint/2010/main" val="172518544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FF9B822F-893E-44C8-963C-64F50ACECBB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solidFill>
            <a:schemeClr val="bg1"/>
          </a:solidFill>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EBF87945-A001-489F-9D9B-7D9435F0B9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11479" y="347471"/>
            <a:ext cx="8325612" cy="1801368"/>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itle 6">
            <a:extLst>
              <a:ext uri="{FF2B5EF4-FFF2-40B4-BE49-F238E27FC236}">
                <a16:creationId xmlns:a16="http://schemas.microsoft.com/office/drawing/2014/main" id="{6E67CD81-F6C4-EE27-96C7-C5EEE816293B}"/>
              </a:ext>
            </a:extLst>
          </p:cNvPr>
          <p:cNvSpPr>
            <a:spLocks noGrp="1"/>
          </p:cNvSpPr>
          <p:nvPr>
            <p:ph type="title"/>
          </p:nvPr>
        </p:nvSpPr>
        <p:spPr>
          <a:xfrm>
            <a:off x="628650" y="585216"/>
            <a:ext cx="7886700" cy="1325563"/>
          </a:xfrm>
        </p:spPr>
        <p:txBody>
          <a:bodyPr vert="horz" lIns="91440" tIns="45720" rIns="91440" bIns="45720" rtlCol="0" anchor="ctr">
            <a:normAutofit/>
          </a:bodyPr>
          <a:lstStyle/>
          <a:p>
            <a:r>
              <a:rPr lang="en-US" dirty="0">
                <a:solidFill>
                  <a:schemeClr val="bg1"/>
                </a:solidFill>
                <a:latin typeface="+mj-lt"/>
              </a:rPr>
              <a:t>Institute for Teaching </a:t>
            </a:r>
            <a:br>
              <a:rPr lang="en-US" dirty="0">
                <a:solidFill>
                  <a:schemeClr val="bg1"/>
                </a:solidFill>
                <a:latin typeface="+mj-lt"/>
              </a:rPr>
            </a:br>
            <a:r>
              <a:rPr lang="en-US" dirty="0">
                <a:solidFill>
                  <a:schemeClr val="bg1"/>
                </a:solidFill>
                <a:latin typeface="+mj-lt"/>
              </a:rPr>
              <a:t>and Learning</a:t>
            </a:r>
          </a:p>
        </p:txBody>
      </p:sp>
      <p:pic>
        <p:nvPicPr>
          <p:cNvPr id="11" name="Content Placeholder 10" descr="Graphical user interface, website&#10;&#10;Description automatically generated">
            <a:extLst>
              <a:ext uri="{FF2B5EF4-FFF2-40B4-BE49-F238E27FC236}">
                <a16:creationId xmlns:a16="http://schemas.microsoft.com/office/drawing/2014/main" id="{C7AE7F3F-5DB6-AD7D-A4D2-FFD284A0FE89}"/>
              </a:ext>
            </a:extLst>
          </p:cNvPr>
          <p:cNvPicPr>
            <a:picLocks noGrp="1" noChangeAspect="1"/>
          </p:cNvPicPr>
          <p:nvPr>
            <p:ph sz="half" idx="2"/>
          </p:nvPr>
        </p:nvPicPr>
        <p:blipFill rotWithShape="1">
          <a:blip r:embed="rId2"/>
          <a:srcRect l="5152" r="13703" b="-1"/>
          <a:stretch/>
        </p:blipFill>
        <p:spPr>
          <a:xfrm>
            <a:off x="630936" y="2516777"/>
            <a:ext cx="4677156" cy="3660185"/>
          </a:xfrm>
          <a:prstGeom prst="rect">
            <a:avLst/>
          </a:prstGeom>
          <a:ln>
            <a:solidFill>
              <a:schemeClr val="tx1"/>
            </a:solidFill>
          </a:ln>
        </p:spPr>
      </p:pic>
      <p:sp>
        <p:nvSpPr>
          <p:cNvPr id="8" name="Content Placeholder 7">
            <a:extLst>
              <a:ext uri="{FF2B5EF4-FFF2-40B4-BE49-F238E27FC236}">
                <a16:creationId xmlns:a16="http://schemas.microsoft.com/office/drawing/2014/main" id="{49A5BB48-1D42-22F8-6A92-8E865461B1AF}"/>
              </a:ext>
            </a:extLst>
          </p:cNvPr>
          <p:cNvSpPr>
            <a:spLocks noGrp="1"/>
          </p:cNvSpPr>
          <p:nvPr>
            <p:ph sz="half" idx="1"/>
          </p:nvPr>
        </p:nvSpPr>
        <p:spPr>
          <a:xfrm>
            <a:off x="5660136" y="2516777"/>
            <a:ext cx="2852928" cy="3660185"/>
          </a:xfrm>
        </p:spPr>
        <p:txBody>
          <a:bodyPr vert="horz" lIns="91440" tIns="45720" rIns="91440" bIns="45720" rtlCol="0" anchor="ctr">
            <a:normAutofit/>
          </a:bodyPr>
          <a:lstStyle/>
          <a:p>
            <a:pPr>
              <a:lnSpc>
                <a:spcPct val="90000"/>
              </a:lnSpc>
            </a:pPr>
            <a:r>
              <a:rPr lang="en-US" sz="1900">
                <a:solidFill>
                  <a:schemeClr val="tx1"/>
                </a:solidFill>
                <a:latin typeface="+mn-lt"/>
              </a:rPr>
              <a:t>Provides resources focused on improving teaching and enhancing student learning. </a:t>
            </a:r>
          </a:p>
          <a:p>
            <a:pPr>
              <a:lnSpc>
                <a:spcPct val="90000"/>
              </a:lnSpc>
            </a:pPr>
            <a:r>
              <a:rPr lang="en-US" sz="1900">
                <a:solidFill>
                  <a:schemeClr val="tx1"/>
                </a:solidFill>
                <a:latin typeface="+mn-lt"/>
              </a:rPr>
              <a:t>Workshops, Information Sessions, and Training </a:t>
            </a:r>
          </a:p>
          <a:p>
            <a:pPr>
              <a:lnSpc>
                <a:spcPct val="90000"/>
              </a:lnSpc>
            </a:pPr>
            <a:r>
              <a:rPr lang="en-US" sz="1900" u="sng">
                <a:solidFill>
                  <a:schemeClr val="tx1"/>
                </a:solidFill>
                <a:latin typeface="+mn-lt"/>
                <a:hlinkClick r:id="rId3"/>
              </a:rPr>
              <a:t>https://www.uakron.edu/itl/</a:t>
            </a:r>
            <a:endParaRPr lang="en-US" sz="1900" u="sng">
              <a:solidFill>
                <a:schemeClr val="tx1"/>
              </a:solidFill>
              <a:latin typeface="+mn-lt"/>
            </a:endParaRPr>
          </a:p>
          <a:p>
            <a:pPr>
              <a:lnSpc>
                <a:spcPct val="90000"/>
              </a:lnSpc>
            </a:pPr>
            <a:r>
              <a:rPr lang="en-US" sz="1900" u="sng">
                <a:solidFill>
                  <a:schemeClr val="tx1"/>
                </a:solidFill>
                <a:latin typeface="+mn-lt"/>
                <a:hlinkClick r:id="rId4"/>
              </a:rPr>
              <a:t>ITL@uakron.edu</a:t>
            </a:r>
            <a:r>
              <a:rPr lang="en-US" sz="1900">
                <a:solidFill>
                  <a:schemeClr val="tx1"/>
                </a:solidFill>
                <a:latin typeface="+mn-lt"/>
              </a:rPr>
              <a:t>.  </a:t>
            </a:r>
          </a:p>
          <a:p>
            <a:pPr>
              <a:lnSpc>
                <a:spcPct val="90000"/>
              </a:lnSpc>
            </a:pPr>
            <a:endParaRPr lang="en-US" sz="1900">
              <a:solidFill>
                <a:schemeClr val="tx1"/>
              </a:solidFill>
              <a:latin typeface="+mn-lt"/>
            </a:endParaRPr>
          </a:p>
        </p:txBody>
      </p:sp>
    </p:spTree>
    <p:extLst>
      <p:ext uri="{BB962C8B-B14F-4D97-AF65-F5344CB8AC3E}">
        <p14:creationId xmlns:p14="http://schemas.microsoft.com/office/powerpoint/2010/main" val="73499275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FF9B822F-893E-44C8-963C-64F50ACECBB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solidFill>
            <a:schemeClr val="bg1"/>
          </a:solidFill>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EBF87945-A001-489F-9D9B-7D9435F0B9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11479" y="347471"/>
            <a:ext cx="8325612" cy="1801368"/>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7E01318-69B2-AB9D-61DB-E4EFDA9ABF31}"/>
              </a:ext>
            </a:extLst>
          </p:cNvPr>
          <p:cNvSpPr>
            <a:spLocks noGrp="1"/>
          </p:cNvSpPr>
          <p:nvPr>
            <p:ph type="title"/>
          </p:nvPr>
        </p:nvSpPr>
        <p:spPr>
          <a:xfrm>
            <a:off x="628650" y="585216"/>
            <a:ext cx="7886700" cy="1325563"/>
          </a:xfrm>
        </p:spPr>
        <p:txBody>
          <a:bodyPr vert="horz" lIns="91440" tIns="45720" rIns="91440" bIns="45720" rtlCol="0" anchor="ctr">
            <a:normAutofit/>
          </a:bodyPr>
          <a:lstStyle/>
          <a:p>
            <a:r>
              <a:rPr lang="en-US">
                <a:solidFill>
                  <a:schemeClr val="bg1"/>
                </a:solidFill>
                <a:latin typeface="+mj-lt"/>
              </a:rPr>
              <a:t>Online Learning Services</a:t>
            </a:r>
          </a:p>
        </p:txBody>
      </p:sp>
      <p:pic>
        <p:nvPicPr>
          <p:cNvPr id="6" name="Content Placeholder 5" descr="Graphical user interface, website&#10;&#10;Description automatically generated">
            <a:extLst>
              <a:ext uri="{FF2B5EF4-FFF2-40B4-BE49-F238E27FC236}">
                <a16:creationId xmlns:a16="http://schemas.microsoft.com/office/drawing/2014/main" id="{8635895F-135A-0A4A-ED1F-D3C27BF193E0}"/>
              </a:ext>
            </a:extLst>
          </p:cNvPr>
          <p:cNvPicPr>
            <a:picLocks noGrp="1" noChangeAspect="1"/>
          </p:cNvPicPr>
          <p:nvPr>
            <p:ph sz="half" idx="2"/>
          </p:nvPr>
        </p:nvPicPr>
        <p:blipFill rotWithShape="1">
          <a:blip r:embed="rId3"/>
          <a:srcRect l="8251" r="10604" b="-1"/>
          <a:stretch/>
        </p:blipFill>
        <p:spPr>
          <a:xfrm>
            <a:off x="630936" y="2516777"/>
            <a:ext cx="4677156" cy="3660185"/>
          </a:xfrm>
          <a:prstGeom prst="rect">
            <a:avLst/>
          </a:prstGeom>
        </p:spPr>
      </p:pic>
      <p:sp>
        <p:nvSpPr>
          <p:cNvPr id="3" name="Content Placeholder 2">
            <a:extLst>
              <a:ext uri="{FF2B5EF4-FFF2-40B4-BE49-F238E27FC236}">
                <a16:creationId xmlns:a16="http://schemas.microsoft.com/office/drawing/2014/main" id="{8C023466-41EA-A90B-0E6E-7B7EF8EB5601}"/>
              </a:ext>
            </a:extLst>
          </p:cNvPr>
          <p:cNvSpPr>
            <a:spLocks noGrp="1"/>
          </p:cNvSpPr>
          <p:nvPr>
            <p:ph sz="half" idx="1"/>
          </p:nvPr>
        </p:nvSpPr>
        <p:spPr>
          <a:xfrm>
            <a:off x="5660136" y="2516777"/>
            <a:ext cx="2852928" cy="3660185"/>
          </a:xfrm>
        </p:spPr>
        <p:txBody>
          <a:bodyPr vert="horz" lIns="91440" tIns="45720" rIns="91440" bIns="45720" rtlCol="0" anchor="ctr">
            <a:normAutofit/>
          </a:bodyPr>
          <a:lstStyle/>
          <a:p>
            <a:pPr>
              <a:lnSpc>
                <a:spcPct val="90000"/>
              </a:lnSpc>
            </a:pPr>
            <a:r>
              <a:rPr lang="en-US" sz="1900">
                <a:solidFill>
                  <a:schemeClr val="tx1"/>
                </a:solidFill>
                <a:latin typeface="+mn-lt"/>
              </a:rPr>
              <a:t>Instructional designers and multimedia experts </a:t>
            </a:r>
          </a:p>
          <a:p>
            <a:pPr>
              <a:lnSpc>
                <a:spcPct val="90000"/>
              </a:lnSpc>
            </a:pPr>
            <a:r>
              <a:rPr lang="en-US" sz="1900">
                <a:solidFill>
                  <a:schemeClr val="tx1"/>
                </a:solidFill>
                <a:latin typeface="+mn-lt"/>
              </a:rPr>
              <a:t>OLS is focused on helping all faculty (e.g., full-time, part-time, graduate teaching assistants) make the most of Brightspace </a:t>
            </a:r>
          </a:p>
          <a:p>
            <a:pPr>
              <a:lnSpc>
                <a:spcPct val="90000"/>
              </a:lnSpc>
            </a:pPr>
            <a:r>
              <a:rPr lang="en-US" sz="1900" u="sng">
                <a:solidFill>
                  <a:schemeClr val="tx1"/>
                </a:solidFill>
                <a:latin typeface="+mn-lt"/>
                <a:hlinkClick r:id="rId4"/>
              </a:rPr>
              <a:t>https://uakron.edu/learn/ols/index.dot</a:t>
            </a:r>
            <a:r>
              <a:rPr lang="en-US" sz="1900">
                <a:solidFill>
                  <a:schemeClr val="tx1"/>
                </a:solidFill>
                <a:latin typeface="+mn-lt"/>
              </a:rPr>
              <a:t> </a:t>
            </a:r>
          </a:p>
          <a:p>
            <a:pPr>
              <a:lnSpc>
                <a:spcPct val="90000"/>
              </a:lnSpc>
            </a:pPr>
            <a:r>
              <a:rPr lang="en-US" sz="1900" u="sng">
                <a:solidFill>
                  <a:schemeClr val="tx1"/>
                </a:solidFill>
                <a:latin typeface="+mn-lt"/>
                <a:hlinkClick r:id="rId5"/>
              </a:rPr>
              <a:t>DDSHelp@uakron.edu</a:t>
            </a:r>
            <a:r>
              <a:rPr lang="en-US" sz="1900">
                <a:solidFill>
                  <a:schemeClr val="tx1"/>
                </a:solidFill>
                <a:latin typeface="+mn-lt"/>
              </a:rPr>
              <a:t>.  </a:t>
            </a:r>
          </a:p>
          <a:p>
            <a:pPr>
              <a:lnSpc>
                <a:spcPct val="90000"/>
              </a:lnSpc>
            </a:pPr>
            <a:endParaRPr lang="en-US" sz="1900">
              <a:solidFill>
                <a:schemeClr val="tx1"/>
              </a:solidFill>
              <a:latin typeface="+mn-lt"/>
            </a:endParaRPr>
          </a:p>
        </p:txBody>
      </p:sp>
    </p:spTree>
    <p:extLst>
      <p:ext uri="{BB962C8B-B14F-4D97-AF65-F5344CB8AC3E}">
        <p14:creationId xmlns:p14="http://schemas.microsoft.com/office/powerpoint/2010/main" val="43770255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FF9B822F-893E-44C8-963C-64F50ACECBB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solidFill>
            <a:schemeClr val="bg1"/>
          </a:solidFill>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EBF87945-A001-489F-9D9B-7D9435F0B9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11479" y="347471"/>
            <a:ext cx="8325612" cy="1801368"/>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42071ED-F34A-185E-4E69-C450BF4B4FD0}"/>
              </a:ext>
            </a:extLst>
          </p:cNvPr>
          <p:cNvSpPr>
            <a:spLocks noGrp="1"/>
          </p:cNvSpPr>
          <p:nvPr>
            <p:ph type="title"/>
          </p:nvPr>
        </p:nvSpPr>
        <p:spPr>
          <a:xfrm>
            <a:off x="628650" y="585216"/>
            <a:ext cx="7886700" cy="1325563"/>
          </a:xfrm>
        </p:spPr>
        <p:txBody>
          <a:bodyPr vert="horz" lIns="91440" tIns="45720" rIns="91440" bIns="45720" rtlCol="0" anchor="ctr">
            <a:normAutofit/>
          </a:bodyPr>
          <a:lstStyle/>
          <a:p>
            <a:r>
              <a:rPr lang="en-US">
                <a:solidFill>
                  <a:schemeClr val="bg1"/>
                </a:solidFill>
                <a:latin typeface="+mj-lt"/>
              </a:rPr>
              <a:t>Brightspace Training</a:t>
            </a:r>
          </a:p>
        </p:txBody>
      </p:sp>
      <p:pic>
        <p:nvPicPr>
          <p:cNvPr id="5" name="Content Placeholder 4">
            <a:extLst>
              <a:ext uri="{FF2B5EF4-FFF2-40B4-BE49-F238E27FC236}">
                <a16:creationId xmlns:a16="http://schemas.microsoft.com/office/drawing/2014/main" id="{83BB8AD4-685A-19DE-4B1A-F86E2D4CAC16}"/>
              </a:ext>
            </a:extLst>
          </p:cNvPr>
          <p:cNvPicPr>
            <a:picLocks noGrp="1" noChangeAspect="1"/>
          </p:cNvPicPr>
          <p:nvPr>
            <p:ph sz="half" idx="2"/>
          </p:nvPr>
        </p:nvPicPr>
        <p:blipFill rotWithShape="1">
          <a:blip r:embed="rId2"/>
          <a:srcRect t="14629" r="3" b="3"/>
          <a:stretch/>
        </p:blipFill>
        <p:spPr>
          <a:xfrm>
            <a:off x="630936" y="2516777"/>
            <a:ext cx="4677156" cy="3660185"/>
          </a:xfrm>
          <a:prstGeom prst="rect">
            <a:avLst/>
          </a:prstGeom>
        </p:spPr>
      </p:pic>
      <p:sp>
        <p:nvSpPr>
          <p:cNvPr id="3" name="Content Placeholder 2">
            <a:extLst>
              <a:ext uri="{FF2B5EF4-FFF2-40B4-BE49-F238E27FC236}">
                <a16:creationId xmlns:a16="http://schemas.microsoft.com/office/drawing/2014/main" id="{77954717-71E8-703B-91B4-3F129D0507E7}"/>
              </a:ext>
            </a:extLst>
          </p:cNvPr>
          <p:cNvSpPr>
            <a:spLocks noGrp="1"/>
          </p:cNvSpPr>
          <p:nvPr>
            <p:ph sz="half" idx="1"/>
          </p:nvPr>
        </p:nvSpPr>
        <p:spPr>
          <a:xfrm>
            <a:off x="5660136" y="2516777"/>
            <a:ext cx="2852928" cy="3660185"/>
          </a:xfrm>
        </p:spPr>
        <p:txBody>
          <a:bodyPr vert="horz" lIns="91440" tIns="45720" rIns="91440" bIns="45720" rtlCol="0" anchor="ctr">
            <a:normAutofit/>
          </a:bodyPr>
          <a:lstStyle/>
          <a:p>
            <a:pPr>
              <a:lnSpc>
                <a:spcPct val="90000"/>
              </a:lnSpc>
            </a:pPr>
            <a:r>
              <a:rPr lang="en-US" sz="1900">
                <a:solidFill>
                  <a:schemeClr val="tx1"/>
                </a:solidFill>
                <a:latin typeface="+mn-lt"/>
              </a:rPr>
              <a:t>Brightspace Level 1 Training</a:t>
            </a:r>
          </a:p>
          <a:p>
            <a:pPr>
              <a:lnSpc>
                <a:spcPct val="90000"/>
              </a:lnSpc>
            </a:pPr>
            <a:r>
              <a:rPr lang="en-US" sz="1900">
                <a:solidFill>
                  <a:schemeClr val="tx1"/>
                </a:solidFill>
                <a:latin typeface="+mn-lt"/>
              </a:rPr>
              <a:t>Most GTAs will receive Brightspace shells from their department</a:t>
            </a:r>
          </a:p>
          <a:p>
            <a:pPr>
              <a:lnSpc>
                <a:spcPct val="90000"/>
              </a:lnSpc>
            </a:pPr>
            <a:r>
              <a:rPr lang="en-US" sz="1900">
                <a:solidFill>
                  <a:schemeClr val="tx1"/>
                </a:solidFill>
                <a:latin typeface="+mn-lt"/>
              </a:rPr>
              <a:t>Important Brightspace Features for GTAs:</a:t>
            </a:r>
          </a:p>
          <a:p>
            <a:pPr lvl="1"/>
            <a:r>
              <a:rPr lang="en-US" sz="1900">
                <a:solidFill>
                  <a:schemeClr val="tx1"/>
                </a:solidFill>
                <a:latin typeface="+mn-lt"/>
                <a:cs typeface="+mn-cs"/>
              </a:rPr>
              <a:t>Grading </a:t>
            </a:r>
          </a:p>
          <a:p>
            <a:pPr lvl="1"/>
            <a:r>
              <a:rPr lang="en-US" sz="1900">
                <a:solidFill>
                  <a:schemeClr val="tx1"/>
                </a:solidFill>
                <a:latin typeface="+mn-lt"/>
                <a:cs typeface="+mn-cs"/>
              </a:rPr>
              <a:t>Quizzes </a:t>
            </a:r>
          </a:p>
          <a:p>
            <a:pPr lvl="1"/>
            <a:r>
              <a:rPr lang="en-US" sz="1900">
                <a:solidFill>
                  <a:schemeClr val="tx1"/>
                </a:solidFill>
                <a:latin typeface="+mn-lt"/>
                <a:cs typeface="+mn-cs"/>
              </a:rPr>
              <a:t>Announcements</a:t>
            </a:r>
          </a:p>
        </p:txBody>
      </p:sp>
    </p:spTree>
    <p:extLst>
      <p:ext uri="{BB962C8B-B14F-4D97-AF65-F5344CB8AC3E}">
        <p14:creationId xmlns:p14="http://schemas.microsoft.com/office/powerpoint/2010/main" val="324481542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1645E9AE-BE40-2614-05EA-4929E804F39A}"/>
              </a:ext>
            </a:extLst>
          </p:cNvPr>
          <p:cNvSpPr>
            <a:spLocks noGrp="1"/>
          </p:cNvSpPr>
          <p:nvPr>
            <p:ph type="title"/>
          </p:nvPr>
        </p:nvSpPr>
        <p:spPr>
          <a:xfrm>
            <a:off x="491503" y="2250003"/>
            <a:ext cx="4964456" cy="1609210"/>
          </a:xfrm>
        </p:spPr>
        <p:txBody>
          <a:bodyPr/>
          <a:lstStyle/>
          <a:p>
            <a:r>
              <a:rPr lang="en-US" dirty="0">
                <a:latin typeface="Calibri" panose="020F0502020204030204" pitchFamily="34" charset="0"/>
                <a:cs typeface="Calibri" panose="020F0502020204030204" pitchFamily="34" charset="0"/>
              </a:rPr>
              <a:t>Principles of Effective Course Delivery</a:t>
            </a:r>
          </a:p>
        </p:txBody>
      </p:sp>
      <p:sp>
        <p:nvSpPr>
          <p:cNvPr id="6" name="Text Placeholder 5">
            <a:extLst>
              <a:ext uri="{FF2B5EF4-FFF2-40B4-BE49-F238E27FC236}">
                <a16:creationId xmlns:a16="http://schemas.microsoft.com/office/drawing/2014/main" id="{1CD6016F-8B87-BC42-7946-0F3CA6AC5B02}"/>
              </a:ext>
            </a:extLst>
          </p:cNvPr>
          <p:cNvSpPr>
            <a:spLocks noGrp="1"/>
          </p:cNvSpPr>
          <p:nvPr>
            <p:ph type="body" idx="1"/>
          </p:nvPr>
        </p:nvSpPr>
        <p:spPr/>
        <p:txBody>
          <a:bodyPr/>
          <a:lstStyle/>
          <a:p>
            <a:endParaRPr lang="en-US"/>
          </a:p>
        </p:txBody>
      </p:sp>
      <p:sp>
        <p:nvSpPr>
          <p:cNvPr id="7" name="Text Placeholder 6">
            <a:extLst>
              <a:ext uri="{FF2B5EF4-FFF2-40B4-BE49-F238E27FC236}">
                <a16:creationId xmlns:a16="http://schemas.microsoft.com/office/drawing/2014/main" id="{E0DBD174-73D2-256E-1692-83FCC347A79D}"/>
              </a:ext>
            </a:extLst>
          </p:cNvPr>
          <p:cNvSpPr>
            <a:spLocks noGrp="1"/>
          </p:cNvSpPr>
          <p:nvPr>
            <p:ph type="body" sz="quarter" idx="13"/>
          </p:nvPr>
        </p:nvSpPr>
        <p:spPr/>
        <p:txBody>
          <a:bodyPr/>
          <a:lstStyle/>
          <a:p>
            <a:endParaRPr lang="en-US"/>
          </a:p>
        </p:txBody>
      </p:sp>
    </p:spTree>
    <p:extLst>
      <p:ext uri="{BB962C8B-B14F-4D97-AF65-F5344CB8AC3E}">
        <p14:creationId xmlns:p14="http://schemas.microsoft.com/office/powerpoint/2010/main" val="142998142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905129C4-0307-7167-0289-577012DA33A0}"/>
              </a:ext>
            </a:extLst>
          </p:cNvPr>
          <p:cNvSpPr>
            <a:spLocks noGrp="1"/>
          </p:cNvSpPr>
          <p:nvPr>
            <p:ph type="title"/>
          </p:nvPr>
        </p:nvSpPr>
        <p:spPr/>
        <p:txBody>
          <a:bodyPr/>
          <a:lstStyle/>
          <a:p>
            <a:r>
              <a:rPr lang="en-US" dirty="0">
                <a:latin typeface="Calibri" panose="020F0502020204030204" pitchFamily="34" charset="0"/>
                <a:cs typeface="Calibri" panose="020F0502020204030204" pitchFamily="34" charset="0"/>
              </a:rPr>
              <a:t>Be Visible and Accessible in the Classroom</a:t>
            </a:r>
          </a:p>
        </p:txBody>
      </p:sp>
      <p:sp>
        <p:nvSpPr>
          <p:cNvPr id="6" name="Content Placeholder 5">
            <a:extLst>
              <a:ext uri="{FF2B5EF4-FFF2-40B4-BE49-F238E27FC236}">
                <a16:creationId xmlns:a16="http://schemas.microsoft.com/office/drawing/2014/main" id="{46AAB751-5C9D-F0D8-7A31-E2AC10A51F68}"/>
              </a:ext>
            </a:extLst>
          </p:cNvPr>
          <p:cNvSpPr>
            <a:spLocks noGrp="1"/>
          </p:cNvSpPr>
          <p:nvPr>
            <p:ph sz="half" idx="1"/>
          </p:nvPr>
        </p:nvSpPr>
        <p:spPr/>
        <p:txBody>
          <a:bodyPr/>
          <a:lstStyle/>
          <a:p>
            <a:r>
              <a:rPr lang="en-US" dirty="0">
                <a:latin typeface="Calibri" panose="020F0502020204030204" pitchFamily="34" charset="0"/>
                <a:cs typeface="Calibri" panose="020F0502020204030204" pitchFamily="34" charset="0"/>
              </a:rPr>
              <a:t>First day of class introductions/ icebreakers</a:t>
            </a:r>
          </a:p>
          <a:p>
            <a:r>
              <a:rPr lang="en-US" dirty="0">
                <a:latin typeface="Calibri" panose="020F0502020204030204" pitchFamily="34" charset="0"/>
                <a:cs typeface="Calibri" panose="020F0502020204030204" pitchFamily="34" charset="0"/>
              </a:rPr>
              <a:t>Keep in touch with students (e.g., announcements, emails)</a:t>
            </a:r>
          </a:p>
          <a:p>
            <a:r>
              <a:rPr lang="en-US" dirty="0">
                <a:latin typeface="Calibri" panose="020F0502020204030204" pitchFamily="34" charset="0"/>
                <a:cs typeface="Calibri" panose="020F0502020204030204" pitchFamily="34" charset="0"/>
              </a:rPr>
              <a:t>Office hours </a:t>
            </a:r>
          </a:p>
          <a:p>
            <a:endParaRPr lang="en-US" dirty="0">
              <a:latin typeface="Calibri" panose="020F0502020204030204" pitchFamily="34" charset="0"/>
              <a:cs typeface="Calibri" panose="020F0502020204030204" pitchFamily="34" charset="0"/>
            </a:endParaRPr>
          </a:p>
        </p:txBody>
      </p:sp>
      <p:pic>
        <p:nvPicPr>
          <p:cNvPr id="2" name="Content Placeholder 1">
            <a:extLst>
              <a:ext uri="{FF2B5EF4-FFF2-40B4-BE49-F238E27FC236}">
                <a16:creationId xmlns:a16="http://schemas.microsoft.com/office/drawing/2014/main" id="{7DA2D5F9-F5FC-0261-B9D9-E9DF2B5C5677}"/>
              </a:ext>
            </a:extLst>
          </p:cNvPr>
          <p:cNvPicPr>
            <a:picLocks noGrp="1" noChangeAspect="1"/>
          </p:cNvPicPr>
          <p:nvPr>
            <p:ph sz="half" idx="2"/>
          </p:nvPr>
        </p:nvPicPr>
        <p:blipFill>
          <a:blip r:embed="rId2"/>
          <a:stretch>
            <a:fillRect/>
          </a:stretch>
        </p:blipFill>
        <p:spPr>
          <a:xfrm>
            <a:off x="4121426" y="1690689"/>
            <a:ext cx="4666422" cy="3741546"/>
          </a:xfrm>
        </p:spPr>
      </p:pic>
    </p:spTree>
    <p:extLst>
      <p:ext uri="{BB962C8B-B14F-4D97-AF65-F5344CB8AC3E}">
        <p14:creationId xmlns:p14="http://schemas.microsoft.com/office/powerpoint/2010/main" val="110893581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905129C4-0307-7167-0289-577012DA33A0}"/>
              </a:ext>
            </a:extLst>
          </p:cNvPr>
          <p:cNvSpPr>
            <a:spLocks noGrp="1"/>
          </p:cNvSpPr>
          <p:nvPr>
            <p:ph type="title"/>
          </p:nvPr>
        </p:nvSpPr>
        <p:spPr/>
        <p:txBody>
          <a:bodyPr/>
          <a:lstStyle/>
          <a:p>
            <a:r>
              <a:rPr lang="en-US" dirty="0">
                <a:latin typeface="Calibri" panose="020F0502020204030204" pitchFamily="34" charset="0"/>
                <a:cs typeface="Calibri" panose="020F0502020204030204" pitchFamily="34" charset="0"/>
              </a:rPr>
              <a:t>Use Inclusive Teaching Practices</a:t>
            </a:r>
          </a:p>
        </p:txBody>
      </p:sp>
      <p:sp>
        <p:nvSpPr>
          <p:cNvPr id="6" name="Content Placeholder 5">
            <a:extLst>
              <a:ext uri="{FF2B5EF4-FFF2-40B4-BE49-F238E27FC236}">
                <a16:creationId xmlns:a16="http://schemas.microsoft.com/office/drawing/2014/main" id="{46AAB751-5C9D-F0D8-7A31-E2AC10A51F68}"/>
              </a:ext>
            </a:extLst>
          </p:cNvPr>
          <p:cNvSpPr>
            <a:spLocks noGrp="1"/>
          </p:cNvSpPr>
          <p:nvPr>
            <p:ph idx="1"/>
          </p:nvPr>
        </p:nvSpPr>
        <p:spPr/>
        <p:txBody>
          <a:bodyPr/>
          <a:lstStyle/>
          <a:p>
            <a:r>
              <a:rPr lang="en-US" sz="2400" dirty="0">
                <a:latin typeface="Calibri" panose="020F0502020204030204" pitchFamily="34" charset="0"/>
                <a:cs typeface="Calibri" panose="020F0502020204030204" pitchFamily="34" charset="0"/>
              </a:rPr>
              <a:t>“Pedagogy that strives to serve the needs of all students, regardless of background or identity, and support their engagement with subject material" (Yale </a:t>
            </a:r>
            <a:r>
              <a:rPr lang="en-US" sz="2400" dirty="0" err="1">
                <a:latin typeface="Calibri" panose="020F0502020204030204" pitchFamily="34" charset="0"/>
                <a:cs typeface="Calibri" panose="020F0502020204030204" pitchFamily="34" charset="0"/>
              </a:rPr>
              <a:t>Poorvu</a:t>
            </a:r>
            <a:r>
              <a:rPr lang="en-US" sz="2400" dirty="0">
                <a:latin typeface="Calibri" panose="020F0502020204030204" pitchFamily="34" charset="0"/>
                <a:cs typeface="Calibri" panose="020F0502020204030204" pitchFamily="34" charset="0"/>
              </a:rPr>
              <a:t> Center for Teaching and Learning, 2017).</a:t>
            </a:r>
          </a:p>
          <a:p>
            <a:r>
              <a:rPr lang="en-US" sz="2400" dirty="0">
                <a:latin typeface="Calibri" panose="020F0502020204030204" pitchFamily="34" charset="0"/>
                <a:cs typeface="Calibri" panose="020F0502020204030204" pitchFamily="34" charset="0"/>
              </a:rPr>
              <a:t>Examples of Inclusive Teaching Practices: </a:t>
            </a:r>
          </a:p>
          <a:p>
            <a:pPr lvl="1"/>
            <a:r>
              <a:rPr lang="en-US" sz="2000" dirty="0">
                <a:latin typeface="Calibri" panose="020F0502020204030204" pitchFamily="34" charset="0"/>
                <a:cs typeface="Calibri" panose="020F0502020204030204" pitchFamily="34" charset="0"/>
              </a:rPr>
              <a:t>Make materials accessible (e.g., closed captioned) </a:t>
            </a:r>
          </a:p>
          <a:p>
            <a:pPr lvl="1"/>
            <a:r>
              <a:rPr lang="en-US" sz="2000" dirty="0">
                <a:latin typeface="Calibri" panose="020F0502020204030204" pitchFamily="34" charset="0"/>
                <a:cs typeface="Calibri" panose="020F0502020204030204" pitchFamily="34" charset="0"/>
              </a:rPr>
              <a:t>Use inclusive language </a:t>
            </a:r>
          </a:p>
          <a:p>
            <a:pPr lvl="1"/>
            <a:r>
              <a:rPr lang="en-US" sz="2000" dirty="0">
                <a:latin typeface="Calibri" panose="020F0502020204030204" pitchFamily="34" charset="0"/>
                <a:cs typeface="Calibri" panose="020F0502020204030204" pitchFamily="34" charset="0"/>
              </a:rPr>
              <a:t>Share pronouns </a:t>
            </a:r>
          </a:p>
          <a:p>
            <a:pPr lvl="1"/>
            <a:r>
              <a:rPr lang="en-US" sz="2000" dirty="0">
                <a:latin typeface="Calibri" panose="020F0502020204030204" pitchFamily="34" charset="0"/>
                <a:cs typeface="Calibri" panose="020F0502020204030204" pitchFamily="34" charset="0"/>
              </a:rPr>
              <a:t>Use materials from diverse voices</a:t>
            </a:r>
          </a:p>
        </p:txBody>
      </p:sp>
    </p:spTree>
    <p:extLst>
      <p:ext uri="{BB962C8B-B14F-4D97-AF65-F5344CB8AC3E}">
        <p14:creationId xmlns:p14="http://schemas.microsoft.com/office/powerpoint/2010/main" val="309377328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905129C4-0307-7167-0289-577012DA33A0}"/>
              </a:ext>
            </a:extLst>
          </p:cNvPr>
          <p:cNvSpPr>
            <a:spLocks noGrp="1"/>
          </p:cNvSpPr>
          <p:nvPr>
            <p:ph type="title"/>
          </p:nvPr>
        </p:nvSpPr>
        <p:spPr/>
        <p:txBody>
          <a:bodyPr/>
          <a:lstStyle/>
          <a:p>
            <a:r>
              <a:rPr lang="en-US" dirty="0">
                <a:latin typeface="Calibri" panose="020F0502020204030204" pitchFamily="34" charset="0"/>
                <a:cs typeface="Calibri" panose="020F0502020204030204" pitchFamily="34" charset="0"/>
              </a:rPr>
              <a:t>Commit to Active Instruction</a:t>
            </a:r>
          </a:p>
        </p:txBody>
      </p:sp>
      <p:sp>
        <p:nvSpPr>
          <p:cNvPr id="6" name="Content Placeholder 5">
            <a:extLst>
              <a:ext uri="{FF2B5EF4-FFF2-40B4-BE49-F238E27FC236}">
                <a16:creationId xmlns:a16="http://schemas.microsoft.com/office/drawing/2014/main" id="{46AAB751-5C9D-F0D8-7A31-E2AC10A51F68}"/>
              </a:ext>
            </a:extLst>
          </p:cNvPr>
          <p:cNvSpPr>
            <a:spLocks noGrp="1"/>
          </p:cNvSpPr>
          <p:nvPr>
            <p:ph sz="half" idx="1"/>
          </p:nvPr>
        </p:nvSpPr>
        <p:spPr/>
        <p:txBody>
          <a:bodyPr/>
          <a:lstStyle/>
          <a:p>
            <a:r>
              <a:rPr lang="en-US" dirty="0">
                <a:latin typeface="Calibri" panose="020F0502020204030204" pitchFamily="34" charset="0"/>
                <a:cs typeface="Calibri" panose="020F0502020204030204" pitchFamily="34" charset="0"/>
              </a:rPr>
              <a:t>Active learning techniques:</a:t>
            </a:r>
          </a:p>
          <a:p>
            <a:pPr lvl="1"/>
            <a:r>
              <a:rPr lang="en-US" dirty="0">
                <a:latin typeface="Calibri" panose="020F0502020204030204" pitchFamily="34" charset="0"/>
                <a:cs typeface="Calibri" panose="020F0502020204030204" pitchFamily="34" charset="0"/>
              </a:rPr>
              <a:t>Small group discussions</a:t>
            </a:r>
          </a:p>
          <a:p>
            <a:pPr lvl="1"/>
            <a:r>
              <a:rPr lang="en-US" dirty="0">
                <a:latin typeface="Calibri" panose="020F0502020204030204" pitchFamily="34" charset="0"/>
                <a:cs typeface="Calibri" panose="020F0502020204030204" pitchFamily="34" charset="0"/>
              </a:rPr>
              <a:t>Games/gamification </a:t>
            </a:r>
          </a:p>
          <a:p>
            <a:pPr lvl="1"/>
            <a:r>
              <a:rPr lang="en-US" dirty="0">
                <a:latin typeface="Calibri" panose="020F0502020204030204" pitchFamily="34" charset="0"/>
                <a:cs typeface="Calibri" panose="020F0502020204030204" pitchFamily="34" charset="0"/>
              </a:rPr>
              <a:t>Polling </a:t>
            </a:r>
          </a:p>
          <a:p>
            <a:pPr lvl="1"/>
            <a:r>
              <a:rPr lang="en-US" dirty="0">
                <a:latin typeface="Calibri" panose="020F0502020204030204" pitchFamily="34" charset="0"/>
                <a:cs typeface="Calibri" panose="020F0502020204030204" pitchFamily="34" charset="0"/>
              </a:rPr>
              <a:t>Think-Pair-Share</a:t>
            </a:r>
          </a:p>
        </p:txBody>
      </p:sp>
      <p:pic>
        <p:nvPicPr>
          <p:cNvPr id="2" name="Content Placeholder 1">
            <a:extLst>
              <a:ext uri="{FF2B5EF4-FFF2-40B4-BE49-F238E27FC236}">
                <a16:creationId xmlns:a16="http://schemas.microsoft.com/office/drawing/2014/main" id="{434F7FD7-D588-8C60-BE34-AE1803204EC1}"/>
              </a:ext>
            </a:extLst>
          </p:cNvPr>
          <p:cNvPicPr>
            <a:picLocks noGrp="1" noChangeAspect="1"/>
          </p:cNvPicPr>
          <p:nvPr>
            <p:ph sz="half" idx="2"/>
          </p:nvPr>
        </p:nvPicPr>
        <p:blipFill>
          <a:blip r:embed="rId2"/>
          <a:stretch>
            <a:fillRect/>
          </a:stretch>
        </p:blipFill>
        <p:spPr>
          <a:xfrm>
            <a:off x="4629150" y="2336201"/>
            <a:ext cx="3886200" cy="2185598"/>
          </a:xfrm>
        </p:spPr>
      </p:pic>
    </p:spTree>
    <p:extLst>
      <p:ext uri="{BB962C8B-B14F-4D97-AF65-F5344CB8AC3E}">
        <p14:creationId xmlns:p14="http://schemas.microsoft.com/office/powerpoint/2010/main" val="2276556701"/>
      </p:ext>
    </p:extLst>
  </p:cSld>
  <p:clrMapOvr>
    <a:masterClrMapping/>
  </p:clrMapOvr>
</p:sld>
</file>

<file path=ppt/theme/theme1.xml><?xml version="1.0" encoding="utf-8"?>
<a:theme xmlns:a="http://schemas.openxmlformats.org/drawingml/2006/main" name="Roo">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a6c02de3-0f2a-4d0e-b0a7-b378fde8cac8">
      <Terms xmlns="http://schemas.microsoft.com/office/infopath/2007/PartnerControls"/>
    </lcf76f155ced4ddcb4097134ff3c332f>
    <TaxCatchAll xmlns="c4ed5aec-2cf3-4292-83c4-63a82c3f448a"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1380F5CFD31A1149A04B72BE0E7B285A" ma:contentTypeVersion="17" ma:contentTypeDescription="Create a new document." ma:contentTypeScope="" ma:versionID="e6a1ee7b90a7129bdc4af4d671b5ee67">
  <xsd:schema xmlns:xsd="http://www.w3.org/2001/XMLSchema" xmlns:xs="http://www.w3.org/2001/XMLSchema" xmlns:p="http://schemas.microsoft.com/office/2006/metadata/properties" xmlns:ns2="c4ed5aec-2cf3-4292-83c4-63a82c3f448a" xmlns:ns3="a6c02de3-0f2a-4d0e-b0a7-b378fde8cac8" targetNamespace="http://schemas.microsoft.com/office/2006/metadata/properties" ma:root="true" ma:fieldsID="2879847dd375ae2fd3b456e48d99c47f" ns2:_="" ns3:_="">
    <xsd:import namespace="c4ed5aec-2cf3-4292-83c4-63a82c3f448a"/>
    <xsd:import namespace="a6c02de3-0f2a-4d0e-b0a7-b378fde8cac8"/>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DateTaken" minOccurs="0"/>
                <xsd:element ref="ns3:MediaServiceAutoTags" minOccurs="0"/>
                <xsd:element ref="ns3:MediaLengthInSeconds" minOccurs="0"/>
                <xsd:element ref="ns3:MediaServiceAutoKeyPoints" minOccurs="0"/>
                <xsd:element ref="ns3:MediaServiceKeyPoints" minOccurs="0"/>
                <xsd:element ref="ns3:MediaServiceGenerationTime" minOccurs="0"/>
                <xsd:element ref="ns3:MediaServiceEventHashCode" minOccurs="0"/>
                <xsd:element ref="ns3:MediaServiceOCR" minOccurs="0"/>
                <xsd:element ref="ns3:lcf76f155ced4ddcb4097134ff3c332f" minOccurs="0"/>
                <xsd:element ref="ns2:TaxCatchAll" minOccurs="0"/>
                <xsd:element ref="ns3:MediaServiceObjectDetectorVersions" minOccurs="0"/>
                <xsd:element ref="ns3: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4ed5aec-2cf3-4292-83c4-63a82c3f448a"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element name="TaxCatchAll" ma:index="22" nillable="true" ma:displayName="Taxonomy Catch All Column" ma:hidden="true" ma:list="{4ae103f1-3f3a-4e48-a31c-1124b435bfc5}" ma:internalName="TaxCatchAll" ma:showField="CatchAllData" ma:web="c4ed5aec-2cf3-4292-83c4-63a82c3f448a">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a6c02de3-0f2a-4d0e-b0a7-b378fde8cac8"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3" nillable="true" ma:displayName="Tags" ma:internalName="MediaServiceAutoTags" ma:readOnly="true">
      <xsd:simpleType>
        <xsd:restriction base="dms:Text"/>
      </xsd:simpleType>
    </xsd:element>
    <xsd:element name="MediaLengthInSeconds" ma:index="14" nillable="true" ma:displayName="MediaLengthInSeconds" ma:hidden="true" ma:internalName="MediaLengthInSeconds" ma:readOnly="true">
      <xsd:simpleType>
        <xsd:restriction base="dms:Unknown"/>
      </xsd:simpleType>
    </xsd:element>
    <xsd:element name="MediaServiceAutoKeyPoints" ma:index="15" nillable="true" ma:displayName="MediaServiceAutoKeyPoints" ma:hidden="true" ma:internalName="MediaServiceAutoKeyPoints" ma:readOnly="true">
      <xsd:simpleType>
        <xsd:restriction base="dms:Note"/>
      </xsd:simpleType>
    </xsd:element>
    <xsd:element name="MediaServiceKeyPoints" ma:index="16" nillable="true" ma:displayName="KeyPoints" ma:internalName="MediaServiceKeyPoints"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OCR" ma:index="19" nillable="true" ma:displayName="Extracted Text" ma:internalName="MediaServiceOCR" ma:readOnly="true">
      <xsd:simpleType>
        <xsd:restriction base="dms:Note">
          <xsd:maxLength value="255"/>
        </xsd:restriction>
      </xsd:simpleType>
    </xsd:element>
    <xsd:element name="lcf76f155ced4ddcb4097134ff3c332f" ma:index="21" nillable="true" ma:taxonomy="true" ma:internalName="lcf76f155ced4ddcb4097134ff3c332f" ma:taxonomyFieldName="MediaServiceImageTags" ma:displayName="Image Tags" ma:readOnly="false" ma:fieldId="{5cf76f15-5ced-4ddc-b409-7134ff3c332f}" ma:taxonomyMulti="true" ma:sspId="29ed93d0-1c55-4ba2-8313-8535d6655d94"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3" nillable="true" ma:displayName="MediaServiceObjectDetectorVersions" ma:description="" ma:hidden="true" ma:indexed="true" ma:internalName="MediaServiceObjectDetectorVersions" ma:readOnly="true">
      <xsd:simpleType>
        <xsd:restriction base="dms:Text"/>
      </xsd:simpleType>
    </xsd:element>
    <xsd:element name="MediaServiceLocation" ma:index="24" nillable="true" ma:displayName="Location" ma:description="" ma:indexed="true" ma:internalName="MediaServiceLocation"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77E8AF9A-B232-4459-8C04-3AEF3C82791F}">
  <ds:schemaRefs>
    <ds:schemaRef ds:uri="http://schemas.microsoft.com/office/2006/metadata/properties"/>
    <ds:schemaRef ds:uri="http://schemas.microsoft.com/office/infopath/2007/PartnerControls"/>
    <ds:schemaRef ds:uri="a6c02de3-0f2a-4d0e-b0a7-b378fde8cac8"/>
    <ds:schemaRef ds:uri="c4ed5aec-2cf3-4292-83c4-63a82c3f448a"/>
  </ds:schemaRefs>
</ds:datastoreItem>
</file>

<file path=customXml/itemProps2.xml><?xml version="1.0" encoding="utf-8"?>
<ds:datastoreItem xmlns:ds="http://schemas.openxmlformats.org/officeDocument/2006/customXml" ds:itemID="{032B46FA-13F6-4596-9CDF-3194879D92F7}">
  <ds:schemaRefs>
    <ds:schemaRef ds:uri="http://schemas.microsoft.com/sharepoint/v3/contenttype/forms"/>
  </ds:schemaRefs>
</ds:datastoreItem>
</file>

<file path=customXml/itemProps3.xml><?xml version="1.0" encoding="utf-8"?>
<ds:datastoreItem xmlns:ds="http://schemas.openxmlformats.org/officeDocument/2006/customXml" ds:itemID="{CA5CC71B-CD8B-4737-B913-4DBB6DBE7AD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c4ed5aec-2cf3-4292-83c4-63a82c3f448a"/>
    <ds:schemaRef ds:uri="a6c02de3-0f2a-4d0e-b0a7-b378fde8cac8"/>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Office Theme</Template>
  <TotalTime>10049</TotalTime>
  <Words>2220</Words>
  <Application>Microsoft Office PowerPoint</Application>
  <PresentationFormat>On-screen Show (4:3)</PresentationFormat>
  <Paragraphs>111</Paragraphs>
  <Slides>19</Slides>
  <Notes>6</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19</vt:i4>
      </vt:variant>
    </vt:vector>
  </HeadingPairs>
  <TitlesOfParts>
    <vt:vector size="26" baseType="lpstr">
      <vt:lpstr>Arial</vt:lpstr>
      <vt:lpstr>Calibri</vt:lpstr>
      <vt:lpstr>Calibri Light</vt:lpstr>
      <vt:lpstr>Cambria</vt:lpstr>
      <vt:lpstr>Georgia</vt:lpstr>
      <vt:lpstr>Impact</vt:lpstr>
      <vt:lpstr>Roo</vt:lpstr>
      <vt:lpstr>PowerPoint Presentation</vt:lpstr>
      <vt:lpstr>Preview</vt:lpstr>
      <vt:lpstr>Institute for Teaching  and Learning</vt:lpstr>
      <vt:lpstr>Online Learning Services</vt:lpstr>
      <vt:lpstr>Brightspace Training</vt:lpstr>
      <vt:lpstr>Principles of Effective Course Delivery</vt:lpstr>
      <vt:lpstr>Be Visible and Accessible in the Classroom</vt:lpstr>
      <vt:lpstr>Use Inclusive Teaching Practices</vt:lpstr>
      <vt:lpstr>Commit to Active Instruction</vt:lpstr>
      <vt:lpstr>Provide Quality Feedback</vt:lpstr>
      <vt:lpstr>AI Challenges </vt:lpstr>
      <vt:lpstr>Managing Difficult Students and Student Challenges  as a GTA </vt:lpstr>
      <vt:lpstr>Case Study 1: Melissa </vt:lpstr>
      <vt:lpstr>Case Study 2: TJ </vt:lpstr>
      <vt:lpstr>Case Study 3: Allison</vt:lpstr>
      <vt:lpstr>Key Takeaways </vt:lpstr>
      <vt:lpstr>Developing Positive  Faculty Advisor-GTA Relationships </vt:lpstr>
      <vt:lpstr>Work-Life Balance as a GTA</vt:lpstr>
      <vt:lpstr>Questions?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Eric Blair</dc:creator>
  <cp:lastModifiedBy>Heather Blake</cp:lastModifiedBy>
  <cp:revision>73</cp:revision>
  <dcterms:created xsi:type="dcterms:W3CDTF">2020-01-21T19:42:16Z</dcterms:created>
  <dcterms:modified xsi:type="dcterms:W3CDTF">2023-08-24T14:56:12Z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0x0101001380F5CFD31A1149A04B72BE0E7B285A</vt:lpwstr>
  </property>
</Properties>
</file>